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03"/>
  </p:notesMasterIdLst>
  <p:sldIdLst>
    <p:sldId id="1714" r:id="rId3"/>
    <p:sldId id="1717" r:id="rId4"/>
    <p:sldId id="1719" r:id="rId5"/>
    <p:sldId id="1721" r:id="rId6"/>
    <p:sldId id="1722" r:id="rId7"/>
    <p:sldId id="1723" r:id="rId8"/>
    <p:sldId id="1724" r:id="rId9"/>
    <p:sldId id="1725" r:id="rId10"/>
    <p:sldId id="1726" r:id="rId11"/>
    <p:sldId id="1727" r:id="rId12"/>
    <p:sldId id="1728" r:id="rId13"/>
    <p:sldId id="1729" r:id="rId14"/>
    <p:sldId id="1730" r:id="rId15"/>
    <p:sldId id="1731" r:id="rId16"/>
    <p:sldId id="1720" r:id="rId17"/>
    <p:sldId id="1733" r:id="rId18"/>
    <p:sldId id="1732" r:id="rId19"/>
    <p:sldId id="1735" r:id="rId20"/>
    <p:sldId id="1734" r:id="rId21"/>
    <p:sldId id="1737" r:id="rId22"/>
    <p:sldId id="1738" r:id="rId23"/>
    <p:sldId id="1736" r:id="rId24"/>
    <p:sldId id="1740" r:id="rId25"/>
    <p:sldId id="1741" r:id="rId26"/>
    <p:sldId id="1739" r:id="rId27"/>
    <p:sldId id="1743" r:id="rId28"/>
    <p:sldId id="1745" r:id="rId29"/>
    <p:sldId id="1746" r:id="rId30"/>
    <p:sldId id="1744" r:id="rId31"/>
    <p:sldId id="1748" r:id="rId32"/>
    <p:sldId id="1749" r:id="rId33"/>
    <p:sldId id="1750" r:id="rId34"/>
    <p:sldId id="1747" r:id="rId35"/>
    <p:sldId id="1752" r:id="rId36"/>
    <p:sldId id="1751" r:id="rId37"/>
    <p:sldId id="1754" r:id="rId38"/>
    <p:sldId id="1755" r:id="rId39"/>
    <p:sldId id="1756" r:id="rId40"/>
    <p:sldId id="1757" r:id="rId41"/>
    <p:sldId id="1758" r:id="rId42"/>
    <p:sldId id="1759" r:id="rId43"/>
    <p:sldId id="1760" r:id="rId44"/>
    <p:sldId id="1761" r:id="rId45"/>
    <p:sldId id="1762" r:id="rId46"/>
    <p:sldId id="1763" r:id="rId47"/>
    <p:sldId id="1764" r:id="rId48"/>
    <p:sldId id="1765" r:id="rId49"/>
    <p:sldId id="1766" r:id="rId50"/>
    <p:sldId id="1753" r:id="rId51"/>
    <p:sldId id="1768" r:id="rId52"/>
    <p:sldId id="1769" r:id="rId53"/>
    <p:sldId id="1770" r:id="rId54"/>
    <p:sldId id="1771" r:id="rId55"/>
    <p:sldId id="1772" r:id="rId56"/>
    <p:sldId id="1773" r:id="rId57"/>
    <p:sldId id="1774" r:id="rId58"/>
    <p:sldId id="1775" r:id="rId59"/>
    <p:sldId id="1776" r:id="rId60"/>
    <p:sldId id="1777" r:id="rId61"/>
    <p:sldId id="1778" r:id="rId62"/>
    <p:sldId id="1779" r:id="rId63"/>
    <p:sldId id="1780" r:id="rId64"/>
    <p:sldId id="1715" r:id="rId65"/>
    <p:sldId id="1782" r:id="rId66"/>
    <p:sldId id="1783" r:id="rId67"/>
    <p:sldId id="1784" r:id="rId68"/>
    <p:sldId id="1785" r:id="rId69"/>
    <p:sldId id="1786" r:id="rId70"/>
    <p:sldId id="1787" r:id="rId71"/>
    <p:sldId id="1788" r:id="rId72"/>
    <p:sldId id="1789" r:id="rId73"/>
    <p:sldId id="1790" r:id="rId74"/>
    <p:sldId id="1791" r:id="rId75"/>
    <p:sldId id="1792" r:id="rId76"/>
    <p:sldId id="1793" r:id="rId77"/>
    <p:sldId id="1794" r:id="rId78"/>
    <p:sldId id="1795" r:id="rId79"/>
    <p:sldId id="1796" r:id="rId80"/>
    <p:sldId id="1797" r:id="rId81"/>
    <p:sldId id="1781" r:id="rId82"/>
    <p:sldId id="1799" r:id="rId83"/>
    <p:sldId id="1800" r:id="rId84"/>
    <p:sldId id="1801" r:id="rId85"/>
    <p:sldId id="1802" r:id="rId86"/>
    <p:sldId id="1803" r:id="rId87"/>
    <p:sldId id="1804" r:id="rId88"/>
    <p:sldId id="1805" r:id="rId89"/>
    <p:sldId id="1806" r:id="rId90"/>
    <p:sldId id="1807" r:id="rId91"/>
    <p:sldId id="1808" r:id="rId92"/>
    <p:sldId id="1809" r:id="rId93"/>
    <p:sldId id="1810" r:id="rId94"/>
    <p:sldId id="1811" r:id="rId95"/>
    <p:sldId id="1812" r:id="rId96"/>
    <p:sldId id="1813" r:id="rId97"/>
    <p:sldId id="1798" r:id="rId98"/>
    <p:sldId id="1815" r:id="rId99"/>
    <p:sldId id="1814" r:id="rId100"/>
    <p:sldId id="1833" r:id="rId101"/>
    <p:sldId id="1716"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7" d="100"/>
          <a:sy n="117" d="100"/>
        </p:scale>
        <p:origin x="25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07" Type="http://schemas.openxmlformats.org/officeDocument/2006/relationships/tableStyles" Target="tableStyles.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slide" Target="slides/slide100.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F72724-25BF-4005-9820-34F3DE85AB7C}" type="datetimeFigureOut">
              <a:rPr lang="en-US" smtClean="0"/>
              <a:t>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E1A19B-B828-46CC-94D7-66F67A8F9C93}" type="slidenum">
              <a:rPr lang="en-US" smtClean="0"/>
              <a:t>‹#›</a:t>
            </a:fld>
            <a:endParaRPr lang="en-US"/>
          </a:p>
        </p:txBody>
      </p:sp>
    </p:spTree>
    <p:extLst>
      <p:ext uri="{BB962C8B-B14F-4D97-AF65-F5344CB8AC3E}">
        <p14:creationId xmlns:p14="http://schemas.microsoft.com/office/powerpoint/2010/main" val="2187221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matplotlib.org/gallery/color/color_cycler.html"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subscription.packtpub.com/book/data/9781800563452/10"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n.wikipedia.org/wiki/Histogram#Number_of_bins_and_width"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subscription.packtpub.com/book/data/9781800563452/8"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ubscription.packtpub.com/book/data/9781800563452/2"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mailto:https://medium.com/@1522933668924/using-matplotlib-in-jupyter-notebooks-comparing-methods-and-some-tips-python-c38e85b40ba1"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subscription.packtpub.com/book/data/9781800563452/8"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www.itl.nist.gov/div898/handbook/eda/section3/eda362.htm"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subscription.packtpub.com/book/data/9781800563452/6"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02979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Barring days of large fluctuations, we would expect the points to be in the form of a line, since the high and low prices won't be far from each other.</a:t>
            </a:r>
            <a:endParaRPr dirty="0">
              <a:uFillTx/>
            </a:endParaRPr>
          </a:p>
        </p:txBody>
      </p:sp>
    </p:spTree>
    <p:extLst>
      <p:ext uri="{BB962C8B-B14F-4D97-AF65-F5344CB8AC3E}">
        <p14:creationId xmlns:p14="http://schemas.microsoft.com/office/powerpoint/2010/main" val="3190894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4150936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Note that there is some flexibility in specifying the format string. For instance, a format string of the form </a:t>
            </a:r>
            <a:r>
              <a:rPr lang="en-US" dirty="0"/>
              <a:t>'[color][marker][</a:t>
            </a:r>
            <a:r>
              <a:rPr lang="en-US" dirty="0" err="1"/>
              <a:t>linestyle</a:t>
            </a:r>
            <a:r>
              <a:rPr lang="en-US" dirty="0"/>
              <a:t>]'</a:t>
            </a:r>
            <a:r>
              <a:rPr lang="en-US" b="0" i="0" dirty="0">
                <a:solidFill>
                  <a:srgbClr val="6D737D"/>
                </a:solidFill>
                <a:effectLst/>
                <a:latin typeface="walsheim"/>
              </a:rPr>
              <a:t> will work unless it is ambiguous. </a:t>
            </a:r>
            <a:endParaRPr dirty="0">
              <a:uFillTx/>
            </a:endParaRPr>
          </a:p>
        </p:txBody>
      </p:sp>
    </p:spTree>
    <p:extLst>
      <p:ext uri="{BB962C8B-B14F-4D97-AF65-F5344CB8AC3E}">
        <p14:creationId xmlns:p14="http://schemas.microsoft.com/office/powerpoint/2010/main" val="1723535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The format string is a handy way of specifying many options at once, and the good news, as we will see in the </a:t>
            </a:r>
            <a:r>
              <a:rPr lang="en-US" b="0" i="1" dirty="0">
                <a:solidFill>
                  <a:srgbClr val="6D737D"/>
                </a:solidFill>
                <a:effectLst/>
                <a:latin typeface="walsheim"/>
              </a:rPr>
              <a:t>Plotting with pandas</a:t>
            </a:r>
            <a:r>
              <a:rPr lang="en-US" b="0" i="0" dirty="0">
                <a:solidFill>
                  <a:srgbClr val="6D737D"/>
                </a:solidFill>
                <a:effectLst/>
                <a:latin typeface="walsheim"/>
              </a:rPr>
              <a:t> section, is that it works with the plot() method in pandas as well. However, if we would rather specify each option separately, we can use the color, </a:t>
            </a:r>
            <a:r>
              <a:rPr lang="en-US" b="0" i="0" dirty="0" err="1">
                <a:solidFill>
                  <a:srgbClr val="6D737D"/>
                </a:solidFill>
                <a:effectLst/>
                <a:latin typeface="walsheim"/>
              </a:rPr>
              <a:t>linestyle</a:t>
            </a:r>
            <a:r>
              <a:rPr lang="en-US" b="0" i="0" dirty="0">
                <a:solidFill>
                  <a:srgbClr val="6D737D"/>
                </a:solidFill>
                <a:effectLst/>
                <a:latin typeface="walsheim"/>
              </a:rPr>
              <a:t>, and marker arguments; check out the values we can pass as keyword arguments to </a:t>
            </a:r>
            <a:r>
              <a:rPr lang="en-US" b="0" i="0" dirty="0" err="1">
                <a:solidFill>
                  <a:srgbClr val="6D737D"/>
                </a:solidFill>
                <a:effectLst/>
                <a:latin typeface="walsheim"/>
              </a:rPr>
              <a:t>plt.plot</a:t>
            </a:r>
            <a:r>
              <a:rPr lang="en-US" b="0" i="0" dirty="0">
                <a:solidFill>
                  <a:srgbClr val="6D737D"/>
                </a:solidFill>
                <a:effectLst/>
                <a:latin typeface="walsheim"/>
              </a:rPr>
              <a:t>() in the documentation—pandas will also pass these down to matplotlib for us.</a:t>
            </a:r>
          </a:p>
          <a:p>
            <a:pPr algn="l"/>
            <a:r>
              <a:rPr lang="en-US" b="0" i="0" dirty="0">
                <a:solidFill>
                  <a:srgbClr val="6D737D"/>
                </a:solidFill>
                <a:effectLst/>
                <a:latin typeface="walsheim"/>
              </a:rPr>
              <a:t>Tip</a:t>
            </a:r>
          </a:p>
          <a:p>
            <a:pPr algn="l"/>
            <a:r>
              <a:rPr lang="en-US" b="0" i="0" dirty="0">
                <a:solidFill>
                  <a:srgbClr val="6D737D"/>
                </a:solidFill>
                <a:effectLst/>
                <a:latin typeface="walsheim"/>
              </a:rPr>
              <a:t>As an alternative to defining styles per variable being plotted, consider trying out cycler from the matplotlib team to specify which combinations matplotlib should cycle between (</a:t>
            </a:r>
            <a:r>
              <a:rPr lang="en-US" b="0" i="0" u="none" strike="noStrike" dirty="0">
                <a:solidFill>
                  <a:srgbClr val="4AC5E3"/>
                </a:solidFill>
                <a:effectLst/>
                <a:latin typeface="walsheim"/>
                <a:hlinkClick r:id="rId3"/>
              </a:rPr>
              <a:t>https://matplotlib.org/gallery/color/color_cycler.html</a:t>
            </a:r>
            <a:r>
              <a:rPr lang="en-US" b="0" i="0" dirty="0">
                <a:solidFill>
                  <a:srgbClr val="6D737D"/>
                </a:solidFill>
                <a:effectLst/>
                <a:latin typeface="walsheim"/>
              </a:rPr>
              <a:t>). We will see an example of this in </a:t>
            </a:r>
            <a:r>
              <a:rPr lang="en-US" b="0" i="1" u="none" strike="noStrike" dirty="0">
                <a:solidFill>
                  <a:srgbClr val="4AC5E3"/>
                </a:solidFill>
                <a:effectLst/>
                <a:latin typeface="walsheim"/>
                <a:hlinkClick r:id="rId4"/>
              </a:rPr>
              <a:t>lesson 7</a:t>
            </a:r>
            <a:r>
              <a:rPr lang="en-US" b="0" i="0" dirty="0">
                <a:solidFill>
                  <a:srgbClr val="6D737D"/>
                </a:solidFill>
                <a:effectLst/>
                <a:latin typeface="walsheim"/>
              </a:rPr>
              <a:t>, </a:t>
            </a:r>
            <a:r>
              <a:rPr lang="en-US" b="0" i="1" dirty="0">
                <a:solidFill>
                  <a:srgbClr val="6D737D"/>
                </a:solidFill>
                <a:effectLst/>
                <a:latin typeface="walsheim"/>
              </a:rPr>
              <a:t>Financial Analysis – Bitcoin and the Stock Market</a:t>
            </a:r>
            <a:r>
              <a:rPr lang="en-US" b="0" i="0" dirty="0">
                <a:solidFill>
                  <a:srgbClr val="6D737D"/>
                </a:solidFill>
                <a:effectLst/>
                <a:latin typeface="walsheim"/>
              </a:rPr>
              <a:t>.</a:t>
            </a:r>
          </a:p>
          <a:p>
            <a:pPr marL="158750" indent="0">
              <a:buNone/>
            </a:pPr>
            <a:endParaRPr dirty="0">
              <a:uFillTx/>
            </a:endParaRPr>
          </a:p>
        </p:txBody>
      </p:sp>
    </p:spTree>
    <p:extLst>
      <p:ext uri="{BB962C8B-B14F-4D97-AF65-F5344CB8AC3E}">
        <p14:creationId xmlns:p14="http://schemas.microsoft.com/office/powerpoint/2010/main" val="1637994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5061279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As we could have guessed, the magnitudes tend to be small, and the distribution appears to be somewhat normal. However, a word of caution regarding histograms—bin size matters. There are cases where we can change the number of bins the data is divided into and change what the histogram indicates the distribution to be.</a:t>
            </a:r>
            <a:endParaRPr dirty="0">
              <a:uFillTx/>
            </a:endParaRPr>
          </a:p>
        </p:txBody>
      </p:sp>
    </p:spTree>
    <p:extLst>
      <p:ext uri="{BB962C8B-B14F-4D97-AF65-F5344CB8AC3E}">
        <p14:creationId xmlns:p14="http://schemas.microsoft.com/office/powerpoint/2010/main" val="3082587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412262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Tip</a:t>
            </a:r>
          </a:p>
          <a:p>
            <a:pPr algn="l"/>
            <a:r>
              <a:rPr lang="en-US" b="0" i="0" dirty="0">
                <a:solidFill>
                  <a:srgbClr val="6D737D"/>
                </a:solidFill>
                <a:effectLst/>
                <a:latin typeface="walsheim"/>
              </a:rPr>
              <a:t>Some common rules of thumb for selecting the number of bins can be found at </a:t>
            </a:r>
            <a:r>
              <a:rPr lang="en-US" b="0" i="0" u="none" strike="noStrike" dirty="0">
                <a:solidFill>
                  <a:srgbClr val="4AC5E3"/>
                </a:solidFill>
                <a:effectLst/>
                <a:latin typeface="walsheim"/>
                <a:hlinkClick r:id="rId3"/>
              </a:rPr>
              <a:t>https://en.wikipedia.org/wiki/Histogram#Number_of_bins_and_width</a:t>
            </a:r>
            <a:r>
              <a:rPr lang="en-US" b="0" i="0" dirty="0">
                <a:solidFill>
                  <a:srgbClr val="6D737D"/>
                </a:solidFill>
                <a:effectLst/>
                <a:latin typeface="walsheim"/>
              </a:rPr>
              <a:t>. However, note that, in some cases, a bee swarm plot can be easier to interpret than a histogram; this can be created with seaborn, as we will see in </a:t>
            </a:r>
            <a:r>
              <a:rPr lang="en-US" b="0" i="1" u="none" strike="noStrike" dirty="0">
                <a:solidFill>
                  <a:srgbClr val="4AC5E3"/>
                </a:solidFill>
                <a:effectLst/>
                <a:latin typeface="walsheim"/>
                <a:hlinkClick r:id="rId4"/>
              </a:rPr>
              <a:t>lesson 6</a:t>
            </a:r>
            <a:r>
              <a:rPr lang="en-US" b="0" i="0" dirty="0">
                <a:solidFill>
                  <a:srgbClr val="6D737D"/>
                </a:solidFill>
                <a:effectLst/>
                <a:latin typeface="walsheim"/>
              </a:rPr>
              <a:t>, </a:t>
            </a:r>
            <a:r>
              <a:rPr lang="en-US" b="0" i="1" dirty="0">
                <a:solidFill>
                  <a:srgbClr val="6D737D"/>
                </a:solidFill>
                <a:effectLst/>
                <a:latin typeface="walsheim"/>
              </a:rPr>
              <a:t>Plotting with Seaborn and Customization Techniques</a:t>
            </a:r>
            <a:r>
              <a:rPr lang="en-US" b="0" i="0" dirty="0">
                <a:solidFill>
                  <a:srgbClr val="6D737D"/>
                </a:solidFill>
                <a:effectLst/>
                <a:latin typeface="walsheim"/>
              </a:rPr>
              <a:t>.</a:t>
            </a:r>
          </a:p>
          <a:p>
            <a:pPr marL="158750" indent="0">
              <a:buNone/>
            </a:pPr>
            <a:endParaRPr dirty="0">
              <a:uFillTx/>
            </a:endParaRPr>
          </a:p>
        </p:txBody>
      </p:sp>
    </p:spTree>
    <p:extLst>
      <p:ext uri="{BB962C8B-B14F-4D97-AF65-F5344CB8AC3E}">
        <p14:creationId xmlns:p14="http://schemas.microsoft.com/office/powerpoint/2010/main" val="8665538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One last thing regarding basic usage that we will find handy is saving plots as images—we shouldn't be limited to showing the figures in Python only. We can save the last figure with the </a:t>
            </a:r>
            <a:r>
              <a:rPr lang="en-US" dirty="0" err="1"/>
              <a:t>plt.savefig</a:t>
            </a:r>
            <a:r>
              <a:rPr lang="en-US" dirty="0"/>
              <a:t>()</a:t>
            </a:r>
            <a:r>
              <a:rPr lang="en-US" b="0" i="0" dirty="0">
                <a:solidFill>
                  <a:srgbClr val="6D737D"/>
                </a:solidFill>
                <a:effectLst/>
                <a:latin typeface="walsheim"/>
              </a:rPr>
              <a:t> function by passing in the path to save the image at; for example, </a:t>
            </a:r>
            <a:r>
              <a:rPr lang="en-US" dirty="0" err="1"/>
              <a:t>plt.savefig</a:t>
            </a:r>
            <a:r>
              <a:rPr lang="en-US" dirty="0"/>
              <a:t>('my_plot.png')</a:t>
            </a:r>
            <a:r>
              <a:rPr lang="en-US" b="0" i="0" dirty="0">
                <a:solidFill>
                  <a:srgbClr val="6D737D"/>
                </a:solidFill>
                <a:effectLst/>
                <a:latin typeface="walsheim"/>
              </a:rPr>
              <a:t>. Note that, if </a:t>
            </a:r>
            <a:r>
              <a:rPr lang="en-US" dirty="0" err="1"/>
              <a:t>plt.show</a:t>
            </a:r>
            <a:r>
              <a:rPr lang="en-US" dirty="0"/>
              <a:t>()</a:t>
            </a:r>
            <a:r>
              <a:rPr lang="en-US" b="0" i="0" dirty="0">
                <a:solidFill>
                  <a:srgbClr val="6D737D"/>
                </a:solidFill>
                <a:effectLst/>
                <a:latin typeface="walsheim"/>
              </a:rPr>
              <a:t> was called prior to saving, the file will be empty, since the reference to the last plot will be gone after the call to </a:t>
            </a:r>
            <a:r>
              <a:rPr lang="en-US" dirty="0" err="1"/>
              <a:t>plt.show</a:t>
            </a:r>
            <a:r>
              <a:rPr lang="en-US" dirty="0"/>
              <a:t>()</a:t>
            </a:r>
            <a:r>
              <a:rPr lang="en-US" b="0" i="0" dirty="0">
                <a:solidFill>
                  <a:srgbClr val="6D737D"/>
                </a:solidFill>
                <a:effectLst/>
                <a:latin typeface="walsheim"/>
              </a:rPr>
              <a:t> (</a:t>
            </a:r>
            <a:r>
              <a:rPr lang="en-US" dirty="0"/>
              <a:t>matplotlib</a:t>
            </a:r>
            <a:r>
              <a:rPr lang="en-US" b="0" i="0" dirty="0">
                <a:solidFill>
                  <a:srgbClr val="6D737D"/>
                </a:solidFill>
                <a:effectLst/>
                <a:latin typeface="walsheim"/>
              </a:rPr>
              <a:t> closes the </a:t>
            </a:r>
            <a:r>
              <a:rPr lang="en-US" dirty="0"/>
              <a:t>Figure</a:t>
            </a:r>
            <a:r>
              <a:rPr lang="en-US" b="0" i="0" dirty="0">
                <a:solidFill>
                  <a:srgbClr val="6D737D"/>
                </a:solidFill>
                <a:effectLst/>
                <a:latin typeface="walsheim"/>
              </a:rPr>
              <a:t> object to free up resources in memory). With the </a:t>
            </a:r>
            <a:r>
              <a:rPr lang="en-US" dirty="0"/>
              <a:t>%matplotlib inline</a:t>
            </a:r>
            <a:r>
              <a:rPr lang="en-US" b="0" i="0" dirty="0">
                <a:solidFill>
                  <a:srgbClr val="6D737D"/>
                </a:solidFill>
                <a:effectLst/>
                <a:latin typeface="walsheim"/>
              </a:rPr>
              <a:t> magic command, we can both see and save our image in the same cell.</a:t>
            </a:r>
            <a:endParaRPr dirty="0">
              <a:uFillTx/>
            </a:endParaRPr>
          </a:p>
        </p:txBody>
      </p:sp>
    </p:spTree>
    <p:extLst>
      <p:ext uri="{BB962C8B-B14F-4D97-AF65-F5344CB8AC3E}">
        <p14:creationId xmlns:p14="http://schemas.microsoft.com/office/powerpoint/2010/main" val="40651370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In the prior examples using </a:t>
            </a:r>
            <a:r>
              <a:rPr lang="en-US" dirty="0" err="1"/>
              <a:t>plt.plot</a:t>
            </a:r>
            <a:r>
              <a:rPr lang="en-US" dirty="0"/>
              <a:t>()</a:t>
            </a:r>
            <a:r>
              <a:rPr lang="en-US" b="0" i="0" dirty="0">
                <a:solidFill>
                  <a:srgbClr val="6D737D"/>
                </a:solidFill>
                <a:effectLst/>
                <a:latin typeface="walsheim"/>
              </a:rPr>
              <a:t>, we didn't have to create a </a:t>
            </a:r>
            <a:r>
              <a:rPr lang="en-US" dirty="0"/>
              <a:t>Figure</a:t>
            </a:r>
            <a:r>
              <a:rPr lang="en-US" b="0" i="0" dirty="0">
                <a:solidFill>
                  <a:srgbClr val="6D737D"/>
                </a:solidFill>
                <a:effectLst/>
                <a:latin typeface="walsheim"/>
              </a:rPr>
              <a:t> object—</a:t>
            </a:r>
            <a:r>
              <a:rPr lang="en-US" dirty="0"/>
              <a:t>matplotlib</a:t>
            </a:r>
            <a:r>
              <a:rPr lang="en-US" b="0" i="0" dirty="0">
                <a:solidFill>
                  <a:srgbClr val="6D737D"/>
                </a:solidFill>
                <a:effectLst/>
                <a:latin typeface="walsheim"/>
              </a:rPr>
              <a:t> took care of creating it for us in the background. However, as we saw when creating </a:t>
            </a:r>
            <a:r>
              <a:rPr lang="en-US" b="0" i="1" dirty="0">
                <a:solidFill>
                  <a:srgbClr val="6D737D"/>
                </a:solidFill>
                <a:effectLst/>
                <a:latin typeface="walsheim"/>
              </a:rPr>
              <a:t>Figure 5.5</a:t>
            </a:r>
            <a:r>
              <a:rPr lang="en-US" b="0" i="0" dirty="0">
                <a:solidFill>
                  <a:srgbClr val="6D737D"/>
                </a:solidFill>
                <a:effectLst/>
                <a:latin typeface="walsheim"/>
              </a:rPr>
              <a:t>, anything beyond a basic plot will require a little more legwork, including creating a </a:t>
            </a:r>
            <a:r>
              <a:rPr lang="en-US" dirty="0"/>
              <a:t>Figure</a:t>
            </a:r>
            <a:r>
              <a:rPr lang="en-US" b="0" i="0" dirty="0">
                <a:solidFill>
                  <a:srgbClr val="6D737D"/>
                </a:solidFill>
                <a:effectLst/>
                <a:latin typeface="walsheim"/>
              </a:rPr>
              <a:t> object ourselves. The </a:t>
            </a:r>
            <a:r>
              <a:rPr lang="en-US" dirty="0"/>
              <a:t>Figure</a:t>
            </a:r>
            <a:r>
              <a:rPr lang="en-US" b="0" i="0" dirty="0">
                <a:solidFill>
                  <a:srgbClr val="6D737D"/>
                </a:solidFill>
                <a:effectLst/>
                <a:latin typeface="walsheim"/>
              </a:rPr>
              <a:t> class is the top level for </a:t>
            </a:r>
            <a:r>
              <a:rPr lang="en-US" dirty="0"/>
              <a:t>matplotlib</a:t>
            </a:r>
            <a:r>
              <a:rPr lang="en-US" b="0" i="0" dirty="0">
                <a:solidFill>
                  <a:srgbClr val="6D737D"/>
                </a:solidFill>
                <a:effectLst/>
                <a:latin typeface="walsheim"/>
              </a:rPr>
              <a:t> visualizations. It contains the </a:t>
            </a:r>
            <a:r>
              <a:rPr lang="en-US" dirty="0"/>
              <a:t>Axes</a:t>
            </a:r>
            <a:r>
              <a:rPr lang="en-US" b="0" i="0" dirty="0">
                <a:solidFill>
                  <a:srgbClr val="6D737D"/>
                </a:solidFill>
                <a:effectLst/>
                <a:latin typeface="walsheim"/>
              </a:rPr>
              <a:t> objects, which themselves contain additional plot objects, such as lines and ticks. In the case of subplots, the </a:t>
            </a:r>
            <a:r>
              <a:rPr lang="en-US" dirty="0"/>
              <a:t>Figure</a:t>
            </a:r>
            <a:r>
              <a:rPr lang="en-US" b="0" i="0" dirty="0">
                <a:solidFill>
                  <a:srgbClr val="6D737D"/>
                </a:solidFill>
                <a:effectLst/>
                <a:latin typeface="walsheim"/>
              </a:rPr>
              <a:t> object contains </a:t>
            </a:r>
            <a:r>
              <a:rPr lang="en-US" dirty="0"/>
              <a:t>Axes</a:t>
            </a:r>
            <a:r>
              <a:rPr lang="en-US" b="0" i="0" dirty="0">
                <a:solidFill>
                  <a:srgbClr val="6D737D"/>
                </a:solidFill>
                <a:effectLst/>
                <a:latin typeface="walsheim"/>
              </a:rPr>
              <a:t> objects with additional functionality.</a:t>
            </a:r>
          </a:p>
          <a:p>
            <a:pPr marL="158750" indent="0">
              <a:buNone/>
            </a:pPr>
            <a:endParaRPr lang="en-US" b="0" i="0" dirty="0">
              <a:solidFill>
                <a:srgbClr val="6D737D"/>
              </a:solidFill>
              <a:effectLst/>
              <a:uFillTx/>
              <a:latin typeface="walsheim"/>
            </a:endParaRPr>
          </a:p>
          <a:p>
            <a:pPr marL="158750" indent="0">
              <a:buNone/>
            </a:pPr>
            <a:endParaRPr lang="en-US" b="0" i="0" dirty="0">
              <a:solidFill>
                <a:srgbClr val="6D737D"/>
              </a:solidFill>
              <a:effectLst/>
              <a:uFillTx/>
              <a:latin typeface="walsheim"/>
            </a:endParaRPr>
          </a:p>
          <a:p>
            <a:pPr marL="158750" indent="0">
              <a:buNone/>
            </a:pPr>
            <a:endParaRPr lang="en-US" b="0" i="0" dirty="0">
              <a:solidFill>
                <a:srgbClr val="6D737D"/>
              </a:solidFill>
              <a:effectLst/>
              <a:uFillTx/>
              <a:latin typeface="walsheim"/>
            </a:endParaRPr>
          </a:p>
          <a:p>
            <a:pPr marL="158750" indent="0">
              <a:buNone/>
            </a:pPr>
            <a:endParaRPr lang="en-US" b="0" i="0" dirty="0">
              <a:solidFill>
                <a:srgbClr val="6D737D"/>
              </a:solidFill>
              <a:effectLst/>
              <a:uFillTx/>
              <a:latin typeface="walsheim"/>
            </a:endParaRPr>
          </a:p>
          <a:p>
            <a:pPr marL="158750" indent="0">
              <a:buNone/>
            </a:pPr>
            <a:r>
              <a:rPr lang="en-US" b="0" i="0" dirty="0">
                <a:solidFill>
                  <a:srgbClr val="6D737D"/>
                </a:solidFill>
                <a:effectLst/>
                <a:latin typeface="walsheim"/>
              </a:rPr>
              <a:t>The </a:t>
            </a:r>
            <a:r>
              <a:rPr lang="en-US" dirty="0" err="1"/>
              <a:t>plt.subplots</a:t>
            </a:r>
            <a:r>
              <a:rPr lang="en-US" dirty="0"/>
              <a:t>()</a:t>
            </a:r>
            <a:r>
              <a:rPr lang="en-US" b="0" i="0" dirty="0">
                <a:solidFill>
                  <a:srgbClr val="6D737D"/>
                </a:solidFill>
                <a:effectLst/>
                <a:latin typeface="walsheim"/>
              </a:rPr>
              <a:t> function creates a </a:t>
            </a:r>
            <a:r>
              <a:rPr lang="en-US" dirty="0"/>
              <a:t>Figure</a:t>
            </a:r>
            <a:r>
              <a:rPr lang="en-US" b="0" i="0" dirty="0">
                <a:solidFill>
                  <a:srgbClr val="6D737D"/>
                </a:solidFill>
                <a:effectLst/>
                <a:latin typeface="walsheim"/>
              </a:rPr>
              <a:t> object with </a:t>
            </a:r>
            <a:r>
              <a:rPr lang="en-US" dirty="0"/>
              <a:t>Axes</a:t>
            </a:r>
            <a:r>
              <a:rPr lang="en-US" b="0" i="0" dirty="0">
                <a:solidFill>
                  <a:srgbClr val="6D737D"/>
                </a:solidFill>
                <a:effectLst/>
                <a:latin typeface="walsheim"/>
              </a:rPr>
              <a:t> objects for subplots in the arrangement specified. If we ask </a:t>
            </a:r>
            <a:r>
              <a:rPr lang="en-US" dirty="0" err="1"/>
              <a:t>plt.subplots</a:t>
            </a:r>
            <a:r>
              <a:rPr lang="en-US" dirty="0"/>
              <a:t>()</a:t>
            </a:r>
            <a:r>
              <a:rPr lang="en-US" b="0" i="0" dirty="0">
                <a:solidFill>
                  <a:srgbClr val="6D737D"/>
                </a:solidFill>
                <a:effectLst/>
                <a:latin typeface="walsheim"/>
              </a:rPr>
              <a:t> for one row and one column, a </a:t>
            </a:r>
            <a:r>
              <a:rPr lang="en-US" dirty="0"/>
              <a:t>Figure</a:t>
            </a:r>
            <a:r>
              <a:rPr lang="en-US" b="0" i="0" dirty="0">
                <a:solidFill>
                  <a:srgbClr val="6D737D"/>
                </a:solidFill>
                <a:effectLst/>
                <a:latin typeface="walsheim"/>
              </a:rPr>
              <a:t> object with one </a:t>
            </a:r>
            <a:r>
              <a:rPr lang="en-US" dirty="0"/>
              <a:t>Axes</a:t>
            </a:r>
            <a:r>
              <a:rPr lang="en-US" b="0" i="0" dirty="0">
                <a:solidFill>
                  <a:srgbClr val="6D737D"/>
                </a:solidFill>
                <a:effectLst/>
                <a:latin typeface="walsheim"/>
              </a:rPr>
              <a:t> object will be returned. This can be useful when writing functions that generate subplot layouts based on the input, since we don't need to worry about needing a special case to handle a single subplot.</a:t>
            </a:r>
            <a:endParaRPr dirty="0">
              <a:uFillTx/>
            </a:endParaRPr>
          </a:p>
        </p:txBody>
      </p:sp>
    </p:spTree>
    <p:extLst>
      <p:ext uri="{BB962C8B-B14F-4D97-AF65-F5344CB8AC3E}">
        <p14:creationId xmlns:p14="http://schemas.microsoft.com/office/powerpoint/2010/main" val="38130940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712057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a:bodyPr>
          <a:lstStyle/>
          <a:p>
            <a:pPr algn="l"/>
            <a:r>
              <a:rPr lang="en-US" b="0" i="0" dirty="0">
                <a:solidFill>
                  <a:srgbClr val="6D737D"/>
                </a:solidFill>
                <a:effectLst/>
                <a:latin typeface="walsheim"/>
              </a:rPr>
              <a:t>So far, we have been working with data strictly in a tabular format. However, the human brain excels at picking out visual patterns; hence, our natural next step is learning how to visualize our data. Visualizations make it much easier to spot aberrations in our data and explain our findings to others. However, we should not reserve data visualizations exclusively for those we present our conclusions to, as visualizations will be crucial in helping us understand our data quickly and more completely in our exploratory data analysis.</a:t>
            </a:r>
          </a:p>
          <a:p>
            <a:pPr algn="l"/>
            <a:r>
              <a:rPr lang="en-US" b="0" i="0" dirty="0">
                <a:solidFill>
                  <a:srgbClr val="6D737D"/>
                </a:solidFill>
                <a:effectLst/>
                <a:latin typeface="walsheim"/>
              </a:rPr>
              <a:t>There are numerous types of visualizations that go way beyond what we may have seen in the past. In this lesson, we will cover the most common plot types, such as line plots, histograms, scatter plots, and bar plots, along with several other plot types that build upon these. We won't be covering pie charts—they are notorious for being difficult to read properly, and there are better ways to get our point across.</a:t>
            </a:r>
          </a:p>
          <a:p>
            <a:pPr algn="l"/>
            <a:r>
              <a:rPr lang="en-US" b="0" i="0" dirty="0">
                <a:solidFill>
                  <a:srgbClr val="6D737D"/>
                </a:solidFill>
                <a:effectLst/>
                <a:latin typeface="walsheim"/>
              </a:rPr>
              <a:t>Python has many libraries for creating visualizations, but the main one for data analysis (and other purposes) is matplotlib. The matplotlib library can be a little tricky to learn at first, but thankfully, pandas has its own wrappers around some of the matplotlib functionality, allowing us to create many different types of visualizations without needing to write a single line with matplotlib (or, at least, very few). For more complicated plot types that aren't built into pandas or matplotlib, we have the seaborn library, which we will discuss in the next lesson. With these three at our disposal, we should be able to create most (if not all) of the visualizations we desire. Animations and interactive plots are beyond the scope of this course, but you can check out the </a:t>
            </a:r>
            <a:r>
              <a:rPr lang="en-US" b="0" i="1" dirty="0">
                <a:solidFill>
                  <a:srgbClr val="6D737D"/>
                </a:solidFill>
                <a:effectLst/>
                <a:latin typeface="walsheim"/>
              </a:rPr>
              <a:t>Further reading</a:t>
            </a:r>
            <a:r>
              <a:rPr lang="en-US" b="0" i="0" dirty="0">
                <a:solidFill>
                  <a:srgbClr val="6D737D"/>
                </a:solidFill>
                <a:effectLst/>
                <a:latin typeface="walsheim"/>
              </a:rPr>
              <a:t> section for more information.</a:t>
            </a:r>
          </a:p>
          <a:p>
            <a:pPr marL="158750" indent="0">
              <a:buNone/>
            </a:pPr>
            <a:endParaRPr dirty="0">
              <a:uFillTx/>
            </a:endParaRPr>
          </a:p>
        </p:txBody>
      </p:sp>
    </p:spTree>
    <p:extLst>
      <p:ext uri="{BB962C8B-B14F-4D97-AF65-F5344CB8AC3E}">
        <p14:creationId xmlns:p14="http://schemas.microsoft.com/office/powerpoint/2010/main" val="18674691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2779793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42697657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If our goal is to keep all the plots separate but not all equally sized, we can use the </a:t>
            </a:r>
            <a:r>
              <a:rPr lang="en-US" dirty="0" err="1"/>
              <a:t>add_gridspec</a:t>
            </a:r>
            <a:r>
              <a:rPr lang="en-US" dirty="0"/>
              <a:t>()</a:t>
            </a:r>
            <a:r>
              <a:rPr lang="en-US" b="0" i="0" dirty="0">
                <a:solidFill>
                  <a:srgbClr val="6D737D"/>
                </a:solidFill>
                <a:effectLst/>
                <a:latin typeface="walsheim"/>
              </a:rPr>
              <a:t> method on a </a:t>
            </a:r>
            <a:r>
              <a:rPr lang="en-US" dirty="0"/>
              <a:t>Figure</a:t>
            </a:r>
            <a:r>
              <a:rPr lang="en-US" b="0" i="0" dirty="0">
                <a:solidFill>
                  <a:srgbClr val="6D737D"/>
                </a:solidFill>
                <a:effectLst/>
                <a:latin typeface="walsheim"/>
              </a:rPr>
              <a:t> object to create a grid for the subplots.</a:t>
            </a:r>
            <a:endParaRPr dirty="0">
              <a:uFillTx/>
            </a:endParaRPr>
          </a:p>
        </p:txBody>
      </p:sp>
    </p:spTree>
    <p:extLst>
      <p:ext uri="{BB962C8B-B14F-4D97-AF65-F5344CB8AC3E}">
        <p14:creationId xmlns:p14="http://schemas.microsoft.com/office/powerpoint/2010/main" val="15749139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42068793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5820624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This is very useful to remember since with plt.&lt;</a:t>
            </a:r>
            <a:r>
              <a:rPr lang="en-US" b="0" i="0" dirty="0" err="1">
                <a:solidFill>
                  <a:srgbClr val="6D737D"/>
                </a:solidFill>
                <a:effectLst/>
                <a:latin typeface="walsheim"/>
              </a:rPr>
              <a:t>func</a:t>
            </a:r>
            <a:r>
              <a:rPr lang="en-US" b="0" i="0" dirty="0">
                <a:solidFill>
                  <a:srgbClr val="6D737D"/>
                </a:solidFill>
                <a:effectLst/>
                <a:latin typeface="walsheim"/>
              </a:rPr>
              <a:t>&gt;(), we only have access to the last Figure object; however, if we save the references to our Figure objects, we can work with any of them, regardless of when they were created. Additionally, this foreshadows an important concept that you will notice throughout this lesson: Figure and Axes objects have methods with similar or identical names to their </a:t>
            </a:r>
            <a:r>
              <a:rPr lang="en-US" b="0" i="0" dirty="0" err="1">
                <a:solidFill>
                  <a:srgbClr val="6D737D"/>
                </a:solidFill>
                <a:effectLst/>
                <a:latin typeface="walsheim"/>
              </a:rPr>
              <a:t>pyplot</a:t>
            </a:r>
            <a:r>
              <a:rPr lang="en-US" b="0" i="0" dirty="0">
                <a:solidFill>
                  <a:srgbClr val="6D737D"/>
                </a:solidFill>
                <a:effectLst/>
                <a:latin typeface="walsheim"/>
              </a:rPr>
              <a:t> function counterparts.</a:t>
            </a:r>
          </a:p>
          <a:p>
            <a:pPr algn="l"/>
            <a:r>
              <a:rPr lang="en-US" b="0" i="0" dirty="0">
                <a:solidFill>
                  <a:srgbClr val="6D737D"/>
                </a:solidFill>
                <a:effectLst/>
                <a:latin typeface="walsheim"/>
              </a:rPr>
              <a:t>While it's convenient to have references to all of the Figure objects we create, it is good practice to close them when we are done with them so that we don't waste any resources. This can be accomplished with the </a:t>
            </a:r>
            <a:r>
              <a:rPr lang="en-US" b="0" i="0" dirty="0" err="1">
                <a:solidFill>
                  <a:srgbClr val="6D737D"/>
                </a:solidFill>
                <a:effectLst/>
                <a:latin typeface="walsheim"/>
              </a:rPr>
              <a:t>plt.close</a:t>
            </a:r>
            <a:r>
              <a:rPr lang="en-US" b="0" i="0" dirty="0">
                <a:solidFill>
                  <a:srgbClr val="6D737D"/>
                </a:solidFill>
                <a:effectLst/>
                <a:latin typeface="walsheim"/>
              </a:rPr>
              <a:t>() function. </a:t>
            </a:r>
          </a:p>
          <a:p>
            <a:pPr marL="158750" indent="0">
              <a:buNone/>
            </a:pPr>
            <a:endParaRPr dirty="0">
              <a:uFillTx/>
            </a:endParaRPr>
          </a:p>
        </p:txBody>
      </p:sp>
    </p:spTree>
    <p:extLst>
      <p:ext uri="{BB962C8B-B14F-4D97-AF65-F5344CB8AC3E}">
        <p14:creationId xmlns:p14="http://schemas.microsoft.com/office/powerpoint/2010/main" val="3524483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It's important to get comfortable working with </a:t>
            </a:r>
            <a:r>
              <a:rPr lang="en-US" dirty="0"/>
              <a:t>Figure</a:t>
            </a:r>
            <a:r>
              <a:rPr lang="en-US" b="0" i="0" dirty="0">
                <a:solidFill>
                  <a:srgbClr val="6D737D"/>
                </a:solidFill>
                <a:effectLst/>
                <a:latin typeface="walsheim"/>
              </a:rPr>
              <a:t> and </a:t>
            </a:r>
            <a:r>
              <a:rPr lang="en-US" dirty="0"/>
              <a:t>Axes</a:t>
            </a:r>
            <a:r>
              <a:rPr lang="en-US" b="0" i="0" dirty="0">
                <a:solidFill>
                  <a:srgbClr val="6D737D"/>
                </a:solidFill>
                <a:effectLst/>
                <a:latin typeface="walsheim"/>
              </a:rPr>
              <a:t> objects directly as it enables more fine-grained control of the resulting visualizations. This will become evident in the next lesson.</a:t>
            </a:r>
            <a:endParaRPr dirty="0">
              <a:uFillTx/>
            </a:endParaRPr>
          </a:p>
        </p:txBody>
      </p:sp>
    </p:spTree>
    <p:extLst>
      <p:ext uri="{BB962C8B-B14F-4D97-AF65-F5344CB8AC3E}">
        <p14:creationId xmlns:p14="http://schemas.microsoft.com/office/powerpoint/2010/main" val="1636216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A few of our visualizations looked a little squished. To remedy this, we can pass in a value for </a:t>
            </a:r>
            <a:r>
              <a:rPr lang="en-US" dirty="0" err="1"/>
              <a:t>figsize</a:t>
            </a:r>
            <a:r>
              <a:rPr lang="en-US" b="0" i="0" dirty="0">
                <a:solidFill>
                  <a:srgbClr val="6D737D"/>
                </a:solidFill>
                <a:effectLst/>
                <a:latin typeface="walsheim"/>
              </a:rPr>
              <a:t> in our call to </a:t>
            </a:r>
            <a:r>
              <a:rPr lang="en-US" dirty="0" err="1"/>
              <a:t>plt.figure</a:t>
            </a:r>
            <a:r>
              <a:rPr lang="en-US" dirty="0"/>
              <a:t>()</a:t>
            </a:r>
            <a:r>
              <a:rPr lang="en-US" b="0" i="0" dirty="0">
                <a:solidFill>
                  <a:srgbClr val="6D737D"/>
                </a:solidFill>
                <a:effectLst/>
                <a:latin typeface="walsheim"/>
              </a:rPr>
              <a:t> or </a:t>
            </a:r>
            <a:r>
              <a:rPr lang="en-US" dirty="0" err="1"/>
              <a:t>plt.subplots</a:t>
            </a:r>
            <a:r>
              <a:rPr lang="en-US" dirty="0"/>
              <a:t>()</a:t>
            </a:r>
            <a:r>
              <a:rPr lang="en-US" b="0" i="0" dirty="0">
                <a:solidFill>
                  <a:srgbClr val="6D737D"/>
                </a:solidFill>
                <a:effectLst/>
                <a:latin typeface="walsheim"/>
              </a:rPr>
              <a:t>. We specify the dimensions with a </a:t>
            </a:r>
            <a:r>
              <a:rPr lang="en-US" dirty="0"/>
              <a:t>(width, height)</a:t>
            </a:r>
            <a:r>
              <a:rPr lang="en-US" b="0" i="0" dirty="0">
                <a:solidFill>
                  <a:srgbClr val="6D737D"/>
                </a:solidFill>
                <a:effectLst/>
                <a:latin typeface="walsheim"/>
              </a:rPr>
              <a:t> tuple in inches.</a:t>
            </a:r>
            <a:endParaRPr dirty="0">
              <a:uFillTx/>
            </a:endParaRPr>
          </a:p>
        </p:txBody>
      </p:sp>
    </p:spTree>
    <p:extLst>
      <p:ext uri="{BB962C8B-B14F-4D97-AF65-F5344CB8AC3E}">
        <p14:creationId xmlns:p14="http://schemas.microsoft.com/office/powerpoint/2010/main" val="26401938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It's not too bad specifying the </a:t>
            </a:r>
            <a:r>
              <a:rPr lang="en-US" dirty="0" err="1"/>
              <a:t>figsize</a:t>
            </a:r>
            <a:r>
              <a:rPr lang="en-US" b="0" i="0" dirty="0">
                <a:solidFill>
                  <a:srgbClr val="6D737D"/>
                </a:solidFill>
                <a:effectLst/>
                <a:latin typeface="walsheim"/>
              </a:rPr>
              <a:t> parameter for our plots one by one. However, if we find that we are resizing everything to the same size, there's a better alternative. Matplotlib houses its defaults in </a:t>
            </a:r>
            <a:r>
              <a:rPr lang="en-US" dirty="0" err="1"/>
              <a:t>rcParams</a:t>
            </a:r>
            <a:r>
              <a:rPr lang="en-US" b="0" i="0" dirty="0">
                <a:solidFill>
                  <a:srgbClr val="6D737D"/>
                </a:solidFill>
                <a:effectLst/>
                <a:latin typeface="walsheim"/>
              </a:rPr>
              <a:t>, which acts like a dictionary, meaning we can easily overwrite what we wish for our session and get the defaults back when we restart our Python session. </a:t>
            </a:r>
            <a:endParaRPr dirty="0">
              <a:uFillTx/>
            </a:endParaRPr>
          </a:p>
        </p:txBody>
      </p:sp>
    </p:spTree>
    <p:extLst>
      <p:ext uri="{BB962C8B-B14F-4D97-AF65-F5344CB8AC3E}">
        <p14:creationId xmlns:p14="http://schemas.microsoft.com/office/powerpoint/2010/main" val="18998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897329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We may find that the pandas or seaborn implementation isn't quite meeting our needs, and, indeed, it may be impossible to override a particular setting after creating the plot with them, meaning we will have to do some of the legwork with matplotlib. Additionally, many of the tweaks that will be made to the final appearance of the visualization will be handled with matplotlib commands, which we will discuss in the next lesson. Therefore, it would greatly benefit us to have some understanding of how matplotlib works.</a:t>
            </a:r>
          </a:p>
          <a:p>
            <a:pPr marL="158750" indent="0">
              <a:buNone/>
            </a:pPr>
            <a:endParaRPr dirty="0">
              <a:uFillTx/>
            </a:endParaRPr>
          </a:p>
        </p:txBody>
      </p:sp>
    </p:spTree>
    <p:extLst>
      <p:ext uri="{BB962C8B-B14F-4D97-AF65-F5344CB8AC3E}">
        <p14:creationId xmlns:p14="http://schemas.microsoft.com/office/powerpoint/2010/main" val="192610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6419122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Before we move on, let's restore the default settings by using the </a:t>
            </a:r>
            <a:r>
              <a:rPr lang="en-US" dirty="0" err="1"/>
              <a:t>mpl.rcdefaults</a:t>
            </a:r>
            <a:r>
              <a:rPr lang="en-US" dirty="0"/>
              <a:t>()</a:t>
            </a:r>
            <a:r>
              <a:rPr lang="en-US" b="0" i="0" dirty="0">
                <a:solidFill>
                  <a:srgbClr val="6D737D"/>
                </a:solidFill>
                <a:effectLst/>
                <a:latin typeface="walsheim"/>
              </a:rPr>
              <a:t> function. </a:t>
            </a:r>
            <a:endParaRPr dirty="0">
              <a:uFillTx/>
            </a:endParaRPr>
          </a:p>
        </p:txBody>
      </p:sp>
    </p:spTree>
    <p:extLst>
      <p:ext uri="{BB962C8B-B14F-4D97-AF65-F5344CB8AC3E}">
        <p14:creationId xmlns:p14="http://schemas.microsoft.com/office/powerpoint/2010/main" val="36171345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Note that we can also use the </a:t>
            </a:r>
            <a:r>
              <a:rPr lang="en-US" dirty="0" err="1"/>
              <a:t>plt.rc</a:t>
            </a:r>
            <a:r>
              <a:rPr lang="en-US" dirty="0"/>
              <a:t>()</a:t>
            </a:r>
            <a:r>
              <a:rPr lang="en-US" b="0" i="0" dirty="0">
                <a:solidFill>
                  <a:srgbClr val="6D737D"/>
                </a:solidFill>
                <a:effectLst/>
                <a:latin typeface="walsheim"/>
              </a:rPr>
              <a:t> function to update a particular setting if we know its group (</a:t>
            </a:r>
            <a:r>
              <a:rPr lang="en-US" dirty="0"/>
              <a:t>figure</a:t>
            </a:r>
            <a:r>
              <a:rPr lang="en-US" b="0" i="0" dirty="0">
                <a:solidFill>
                  <a:srgbClr val="6D737D"/>
                </a:solidFill>
                <a:effectLst/>
                <a:latin typeface="walsheim"/>
              </a:rPr>
              <a:t>, in this case) and parameter name (</a:t>
            </a:r>
            <a:r>
              <a:rPr lang="en-US" dirty="0" err="1"/>
              <a:t>figsize</a:t>
            </a:r>
            <a:r>
              <a:rPr lang="en-US" b="0" i="0" dirty="0">
                <a:solidFill>
                  <a:srgbClr val="6D737D"/>
                </a:solidFill>
                <a:effectLst/>
                <a:latin typeface="walsheim"/>
              </a:rPr>
              <a:t>).</a:t>
            </a:r>
            <a:endParaRPr dirty="0">
              <a:uFillTx/>
            </a:endParaRPr>
          </a:p>
        </p:txBody>
      </p:sp>
    </p:spTree>
    <p:extLst>
      <p:ext uri="{BB962C8B-B14F-4D97-AF65-F5344CB8AC3E}">
        <p14:creationId xmlns:p14="http://schemas.microsoft.com/office/powerpoint/2010/main" val="16859780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Tip</a:t>
            </a:r>
          </a:p>
          <a:p>
            <a:pPr algn="l"/>
            <a:r>
              <a:rPr lang="en-US" b="0" i="0" dirty="0">
                <a:solidFill>
                  <a:srgbClr val="6D737D"/>
                </a:solidFill>
                <a:effectLst/>
                <a:latin typeface="walsheim"/>
              </a:rPr>
              <a:t>If we find ourselves making the same changes every time we start Python, we should look into reading our configuration in rather than updating the default values each time. Consult the </a:t>
            </a:r>
            <a:r>
              <a:rPr lang="en-US" b="0" i="0" dirty="0" err="1">
                <a:solidFill>
                  <a:srgbClr val="6D737D"/>
                </a:solidFill>
                <a:effectLst/>
                <a:latin typeface="walsheim"/>
              </a:rPr>
              <a:t>mpl.rc_file</a:t>
            </a:r>
            <a:r>
              <a:rPr lang="en-US" b="0" i="0" dirty="0">
                <a:solidFill>
                  <a:srgbClr val="6D737D"/>
                </a:solidFill>
                <a:effectLst/>
                <a:latin typeface="walsheim"/>
              </a:rPr>
              <a:t>() function for more information.</a:t>
            </a:r>
          </a:p>
          <a:p>
            <a:pPr marL="158750" indent="0">
              <a:buNone/>
            </a:pPr>
            <a:endParaRPr dirty="0">
              <a:uFillTx/>
            </a:endParaRPr>
          </a:p>
        </p:txBody>
      </p:sp>
    </p:spTree>
    <p:extLst>
      <p:ext uri="{BB962C8B-B14F-4D97-AF65-F5344CB8AC3E}">
        <p14:creationId xmlns:p14="http://schemas.microsoft.com/office/powerpoint/2010/main" val="5471610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Both </a:t>
            </a:r>
            <a:r>
              <a:rPr lang="en-US" dirty="0"/>
              <a:t>Series</a:t>
            </a:r>
            <a:r>
              <a:rPr lang="en-US" b="0" i="0" dirty="0">
                <a:solidFill>
                  <a:srgbClr val="6D737D"/>
                </a:solidFill>
                <a:effectLst/>
                <a:latin typeface="walsheim"/>
              </a:rPr>
              <a:t> and </a:t>
            </a:r>
            <a:r>
              <a:rPr lang="en-US" dirty="0"/>
              <a:t>DataFrame</a:t>
            </a:r>
            <a:r>
              <a:rPr lang="en-US" b="0" i="0" dirty="0">
                <a:solidFill>
                  <a:srgbClr val="6D737D"/>
                </a:solidFill>
                <a:effectLst/>
                <a:latin typeface="walsheim"/>
              </a:rPr>
              <a:t> objects have a </a:t>
            </a:r>
            <a:r>
              <a:rPr lang="en-US" dirty="0"/>
              <a:t>plot()</a:t>
            </a:r>
            <a:r>
              <a:rPr lang="en-US" b="0" i="0" dirty="0">
                <a:solidFill>
                  <a:srgbClr val="6D737D"/>
                </a:solidFill>
                <a:effectLst/>
                <a:latin typeface="walsheim"/>
              </a:rPr>
              <a:t> method that allows us to create several different plots and control some aspects of their formatting, such as subplot layout, figure size, titles, and whether to share an axis across subplots. This makes plotting our data much more convenient, as the bulk of the work to create presentable plots is achieved with a single method call.</a:t>
            </a:r>
          </a:p>
          <a:p>
            <a:pPr marL="158750" indent="0">
              <a:buNone/>
            </a:pPr>
            <a:endParaRPr lang="en-US" b="0" i="0" dirty="0">
              <a:solidFill>
                <a:srgbClr val="6D737D"/>
              </a:solidFill>
              <a:effectLst/>
              <a:uFillTx/>
              <a:latin typeface="walsheim"/>
            </a:endParaRPr>
          </a:p>
          <a:p>
            <a:pPr marL="158750" indent="0">
              <a:buNone/>
            </a:pPr>
            <a:endParaRPr lang="en-US" b="0" i="0" dirty="0">
              <a:solidFill>
                <a:srgbClr val="6D737D"/>
              </a:solidFill>
              <a:effectLst/>
              <a:uFillTx/>
              <a:latin typeface="walsheim"/>
            </a:endParaRPr>
          </a:p>
          <a:p>
            <a:pPr marL="158750" indent="0">
              <a:buNone/>
            </a:pPr>
            <a:endParaRPr lang="en-US" b="0" i="0" dirty="0">
              <a:solidFill>
                <a:srgbClr val="6D737D"/>
              </a:solidFill>
              <a:effectLst/>
              <a:uFillTx/>
              <a:latin typeface="walsheim"/>
            </a:endParaRPr>
          </a:p>
          <a:p>
            <a:pPr marL="158750" indent="0">
              <a:buNone/>
            </a:pPr>
            <a:endParaRPr lang="en-US" b="0" i="0" dirty="0">
              <a:solidFill>
                <a:srgbClr val="6D737D"/>
              </a:solidFill>
              <a:effectLst/>
              <a:uFillTx/>
              <a:latin typeface="walsheim"/>
            </a:endParaRPr>
          </a:p>
          <a:p>
            <a:pPr algn="l"/>
            <a:r>
              <a:rPr lang="en-US" b="0" i="0" dirty="0">
                <a:solidFill>
                  <a:srgbClr val="6D737D"/>
                </a:solidFill>
                <a:effectLst/>
                <a:latin typeface="walsheim"/>
              </a:rPr>
              <a:t>Rather than having separate functions for each plot type, as we saw during our discussion of matplotlib, the plot() method from pandas allows us to specify the type of plot we want using the kind argument. The choice of plot will determine which other arguments are required. We can use the Axes object that's returned by the plot() method to further modify our plot.</a:t>
            </a:r>
          </a:p>
          <a:p>
            <a:pPr algn="l"/>
            <a:r>
              <a:rPr lang="en-US" b="0" i="0" dirty="0">
                <a:solidFill>
                  <a:srgbClr val="6D737D"/>
                </a:solidFill>
                <a:effectLst/>
                <a:latin typeface="walsheim"/>
              </a:rPr>
              <a:t>Let's explore this functionality in the 2-plotting_with_pandas.ipynb notebook.</a:t>
            </a:r>
          </a:p>
          <a:p>
            <a:pPr marL="158750" indent="0">
              <a:buNone/>
            </a:pPr>
            <a:endParaRPr dirty="0">
              <a:uFillTx/>
            </a:endParaRPr>
          </a:p>
        </p:txBody>
      </p:sp>
    </p:spTree>
    <p:extLst>
      <p:ext uri="{BB962C8B-B14F-4D97-AF65-F5344CB8AC3E}">
        <p14:creationId xmlns:p14="http://schemas.microsoft.com/office/powerpoint/2010/main" val="8701096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In the next few sections, we will discuss how to generate an appropriate visualization for a specific analysis goal, such as showing the evolution over time or the relationship between the variables in the data. Note that, wherever possible, the plots have been styled so that they can be interpreted in black and white for this course.</a:t>
            </a:r>
            <a:endParaRPr dirty="0">
              <a:uFillTx/>
            </a:endParaRPr>
          </a:p>
        </p:txBody>
      </p:sp>
    </p:spTree>
    <p:extLst>
      <p:ext uri="{BB962C8B-B14F-4D97-AF65-F5344CB8AC3E}">
        <p14:creationId xmlns:p14="http://schemas.microsoft.com/office/powerpoint/2010/main" val="10004462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When working with time series data (such as the Facebook stock data stored in the </a:t>
            </a:r>
            <a:r>
              <a:rPr lang="en-US" dirty="0"/>
              <a:t>fb</a:t>
            </a:r>
            <a:r>
              <a:rPr lang="en-US" b="0" i="0" dirty="0">
                <a:solidFill>
                  <a:srgbClr val="6D737D"/>
                </a:solidFill>
                <a:effectLst/>
                <a:latin typeface="walsheim"/>
              </a:rPr>
              <a:t> variable), we often want to show how the data has changed over time. To do this, we use line plots and, in some cases, bar plots (covered in the </a:t>
            </a:r>
            <a:r>
              <a:rPr lang="en-US" b="0" i="1" dirty="0">
                <a:solidFill>
                  <a:srgbClr val="6D737D"/>
                </a:solidFill>
                <a:effectLst/>
                <a:latin typeface="walsheim"/>
              </a:rPr>
              <a:t>Counts and frequencies</a:t>
            </a:r>
            <a:r>
              <a:rPr lang="en-US" b="0" i="0" dirty="0">
                <a:solidFill>
                  <a:srgbClr val="6D737D"/>
                </a:solidFill>
                <a:effectLst/>
                <a:latin typeface="walsheim"/>
              </a:rPr>
              <a:t> section). In the case of a line plot, we simply provide </a:t>
            </a:r>
            <a:r>
              <a:rPr lang="en-US" dirty="0"/>
              <a:t>kind='line'</a:t>
            </a:r>
            <a:r>
              <a:rPr lang="en-US" b="0" i="0" dirty="0">
                <a:solidFill>
                  <a:srgbClr val="6D737D"/>
                </a:solidFill>
                <a:effectLst/>
                <a:latin typeface="walsheim"/>
              </a:rPr>
              <a:t> to </a:t>
            </a:r>
            <a:r>
              <a:rPr lang="en-US" dirty="0"/>
              <a:t>plot()</a:t>
            </a:r>
            <a:r>
              <a:rPr lang="en-US" b="0" i="0" dirty="0">
                <a:solidFill>
                  <a:srgbClr val="6D737D"/>
                </a:solidFill>
                <a:effectLst/>
                <a:latin typeface="walsheim"/>
              </a:rPr>
              <a:t>, indicating which columns will be </a:t>
            </a:r>
            <a:r>
              <a:rPr lang="en-US" dirty="0"/>
              <a:t>x</a:t>
            </a:r>
            <a:r>
              <a:rPr lang="en-US" b="0" i="0" dirty="0">
                <a:solidFill>
                  <a:srgbClr val="6D737D"/>
                </a:solidFill>
                <a:effectLst/>
                <a:latin typeface="walsheim"/>
              </a:rPr>
              <a:t> and </a:t>
            </a:r>
            <a:r>
              <a:rPr lang="en-US" dirty="0"/>
              <a:t>y</a:t>
            </a:r>
            <a:r>
              <a:rPr lang="en-US" b="0" i="0" dirty="0">
                <a:solidFill>
                  <a:srgbClr val="6D737D"/>
                </a:solidFill>
                <a:effectLst/>
                <a:latin typeface="walsheim"/>
              </a:rPr>
              <a:t>. Note that we actually don't need to provide a column for </a:t>
            </a:r>
            <a:r>
              <a:rPr lang="en-US" dirty="0"/>
              <a:t>x</a:t>
            </a:r>
            <a:r>
              <a:rPr lang="en-US" b="0" i="0" dirty="0">
                <a:solidFill>
                  <a:srgbClr val="6D737D"/>
                </a:solidFill>
                <a:effectLst/>
                <a:latin typeface="walsheim"/>
              </a:rPr>
              <a:t> because </a:t>
            </a:r>
            <a:r>
              <a:rPr lang="en-US" dirty="0"/>
              <a:t>pandas</a:t>
            </a:r>
            <a:r>
              <a:rPr lang="en-US" b="0" i="0" dirty="0">
                <a:solidFill>
                  <a:srgbClr val="6D737D"/>
                </a:solidFill>
                <a:effectLst/>
                <a:latin typeface="walsheim"/>
              </a:rPr>
              <a:t>, by default, will use the index (this also makes it possible to generate the line plot of a </a:t>
            </a:r>
            <a:r>
              <a:rPr lang="en-US" dirty="0"/>
              <a:t>Series</a:t>
            </a:r>
            <a:r>
              <a:rPr lang="en-US" b="0" i="0" dirty="0">
                <a:solidFill>
                  <a:srgbClr val="6D737D"/>
                </a:solidFill>
                <a:effectLst/>
                <a:latin typeface="walsheim"/>
              </a:rPr>
              <a:t> object).</a:t>
            </a:r>
            <a:endParaRPr dirty="0">
              <a:uFillTx/>
            </a:endParaRPr>
          </a:p>
        </p:txBody>
      </p:sp>
    </p:spTree>
    <p:extLst>
      <p:ext uri="{BB962C8B-B14F-4D97-AF65-F5344CB8AC3E}">
        <p14:creationId xmlns:p14="http://schemas.microsoft.com/office/powerpoint/2010/main" val="19920951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3446142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8935015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68387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85000" lnSpcReduction="20000"/>
          </a:bodyPr>
          <a:lstStyle/>
          <a:p>
            <a:pPr algn="l"/>
            <a:r>
              <a:rPr lang="en-US" b="0" i="0" dirty="0">
                <a:solidFill>
                  <a:srgbClr val="6D737D"/>
                </a:solidFill>
                <a:effectLst/>
                <a:latin typeface="walsheim"/>
              </a:rPr>
              <a:t>The matplotlib package is rather large since it encompasses quite a bit of functionality. Fortunately for us, for most of our plotting tasks, all we need is the </a:t>
            </a:r>
            <a:r>
              <a:rPr lang="en-US" b="0" i="0" dirty="0" err="1">
                <a:solidFill>
                  <a:srgbClr val="6D737D"/>
                </a:solidFill>
                <a:effectLst/>
                <a:latin typeface="walsheim"/>
              </a:rPr>
              <a:t>pyplot</a:t>
            </a:r>
            <a:r>
              <a:rPr lang="en-US" b="0" i="0" dirty="0">
                <a:solidFill>
                  <a:srgbClr val="6D737D"/>
                </a:solidFill>
                <a:effectLst/>
                <a:latin typeface="walsheim"/>
              </a:rPr>
              <a:t> module, which provides a MATLAB-like plotting framework. Occasionally, we will need to import additional modules for other tasks, such as animations, changing the style, or altering the default parameters; we will see some examples of this in the next lesson.</a:t>
            </a:r>
          </a:p>
          <a:p>
            <a:pPr algn="l"/>
            <a:r>
              <a:rPr lang="en-US" b="0" i="0" dirty="0">
                <a:solidFill>
                  <a:srgbClr val="6D737D"/>
                </a:solidFill>
                <a:effectLst/>
                <a:latin typeface="walsheim"/>
              </a:rPr>
              <a:t>Before we look at our first plots, let's cover how to actually view them. Matplotlib will create our visualizations with the plot commands; however, we won't see the visualization until we request to see it. It is done in this fashion so that we can continually tweak the visualization with additional code, until we are ready to finalize it. Unless we save a reference to our plot, once it is displayed, we will have to recreate it to change something. This is because the reference to the last plot will have been destroyed to free up resources in memory.</a:t>
            </a:r>
          </a:p>
          <a:p>
            <a:pPr algn="l"/>
            <a:r>
              <a:rPr lang="en-US" b="0" i="0" dirty="0">
                <a:solidFill>
                  <a:srgbClr val="6D737D"/>
                </a:solidFill>
                <a:effectLst/>
                <a:latin typeface="walsheim"/>
              </a:rPr>
              <a:t>Matplotlib uses the </a:t>
            </a:r>
            <a:r>
              <a:rPr lang="en-US" b="0" i="0" dirty="0" err="1">
                <a:solidFill>
                  <a:srgbClr val="6D737D"/>
                </a:solidFill>
                <a:effectLst/>
                <a:latin typeface="walsheim"/>
              </a:rPr>
              <a:t>plt.show</a:t>
            </a:r>
            <a:r>
              <a:rPr lang="en-US" b="0" i="0" dirty="0">
                <a:solidFill>
                  <a:srgbClr val="6D737D"/>
                </a:solidFill>
                <a:effectLst/>
                <a:latin typeface="walsheim"/>
              </a:rPr>
              <a:t>() function to display the visualization. It must be called after each visualization we create. When using the Python shell, it will also prevent additional code from being executed until the window is closed because it is a blocking function. In Jupyter Notebooks, we can simply use the %matplotlib inline </a:t>
            </a:r>
            <a:r>
              <a:rPr lang="en-US" b="1" i="0" dirty="0">
                <a:solidFill>
                  <a:srgbClr val="6D737D"/>
                </a:solidFill>
                <a:effectLst/>
                <a:latin typeface="walsheim"/>
              </a:rPr>
              <a:t>magic command</a:t>
            </a:r>
            <a:r>
              <a:rPr lang="en-US" b="0" i="0" dirty="0">
                <a:solidFill>
                  <a:srgbClr val="6D737D"/>
                </a:solidFill>
                <a:effectLst/>
                <a:latin typeface="walsheim"/>
              </a:rPr>
              <a:t> (a special </a:t>
            </a:r>
            <a:r>
              <a:rPr lang="en-US" b="0" i="0" dirty="0" err="1">
                <a:solidFill>
                  <a:srgbClr val="6D737D"/>
                </a:solidFill>
                <a:effectLst/>
                <a:latin typeface="walsheim"/>
              </a:rPr>
              <a:t>IPython</a:t>
            </a:r>
            <a:r>
              <a:rPr lang="en-US" b="0" i="0" dirty="0">
                <a:solidFill>
                  <a:srgbClr val="6D737D"/>
                </a:solidFill>
                <a:effectLst/>
                <a:latin typeface="walsheim"/>
              </a:rPr>
              <a:t> command preceded by a % sign) once, and our visualizations will be automatically displayed when the cell with our visualization code is executed. Magic commands (or </a:t>
            </a:r>
            <a:r>
              <a:rPr lang="en-US" b="0" i="1" dirty="0">
                <a:solidFill>
                  <a:srgbClr val="6D737D"/>
                </a:solidFill>
                <a:effectLst/>
                <a:latin typeface="walsheim"/>
              </a:rPr>
              <a:t>magics</a:t>
            </a:r>
            <a:r>
              <a:rPr lang="en-US" b="0" i="0" dirty="0">
                <a:solidFill>
                  <a:srgbClr val="6D737D"/>
                </a:solidFill>
                <a:effectLst/>
                <a:latin typeface="walsheim"/>
              </a:rPr>
              <a:t> for short) are run as regular code within a Jupyter Notebook cell. If, up to this point in the course, you haven't been keen on using Jupyter Notebooks and would like to get that set up now, you can refer to </a:t>
            </a:r>
            <a:r>
              <a:rPr lang="en-US" b="0" i="1" u="none" strike="noStrike" dirty="0">
                <a:solidFill>
                  <a:srgbClr val="4AC5E3"/>
                </a:solidFill>
                <a:effectLst/>
                <a:latin typeface="walsheim"/>
                <a:hlinkClick r:id="rId3"/>
              </a:rPr>
              <a:t>lesson 1</a:t>
            </a:r>
            <a:r>
              <a:rPr lang="en-US" b="0" i="0" dirty="0">
                <a:solidFill>
                  <a:srgbClr val="6D737D"/>
                </a:solidFill>
                <a:effectLst/>
                <a:latin typeface="walsheim"/>
              </a:rPr>
              <a:t>, </a:t>
            </a:r>
            <a:r>
              <a:rPr lang="en-US" b="0" i="1" dirty="0">
                <a:solidFill>
                  <a:srgbClr val="6D737D"/>
                </a:solidFill>
                <a:effectLst/>
                <a:latin typeface="walsheim"/>
              </a:rPr>
              <a:t>Introduction to Data Analysis</a:t>
            </a:r>
            <a:r>
              <a:rPr lang="en-US" b="0" i="0" dirty="0">
                <a:solidFill>
                  <a:srgbClr val="6D737D"/>
                </a:solidFill>
                <a:effectLst/>
                <a:latin typeface="walsheim"/>
              </a:rPr>
              <a:t>.</a:t>
            </a:r>
          </a:p>
          <a:p>
            <a:pPr algn="l"/>
            <a:r>
              <a:rPr lang="en-US" b="0" i="0" dirty="0">
                <a:solidFill>
                  <a:srgbClr val="6D737D"/>
                </a:solidFill>
                <a:effectLst/>
                <a:latin typeface="walsheim"/>
              </a:rPr>
              <a:t>Important note</a:t>
            </a:r>
          </a:p>
          <a:p>
            <a:pPr algn="l"/>
            <a:r>
              <a:rPr lang="en-US" b="0" i="0" dirty="0">
                <a:solidFill>
                  <a:srgbClr val="6D737D"/>
                </a:solidFill>
                <a:effectLst/>
                <a:latin typeface="walsheim"/>
              </a:rPr>
              <a:t>The %matplotlib inline magic embeds static images of the plot into our notebook. Another common option is the %matplotlib notebook magic. It provides a small level of interactivity to the plot by allowing actions such as resizing and zooming, though note that this requires some additional setup if you're using JupyterLab and can lead to some confusing bugs, depending on the code that's running in the notebook. Check out this article for more information: </a:t>
            </a:r>
            <a:r>
              <a:rPr lang="en-US" b="0" i="0" u="none" strike="noStrike" dirty="0">
                <a:solidFill>
                  <a:srgbClr val="4AC5E3"/>
                </a:solidFill>
                <a:effectLst/>
                <a:latin typeface="walsheim"/>
                <a:hlinkClick r:id="rId4"/>
              </a:rPr>
              <a:t>https://medium.com/@1522933668924/using-matplotlib-in-jupyter-notebooks-comparing-methods-and-some-tips-python-c38e85b40ba1</a:t>
            </a:r>
            <a:r>
              <a:rPr lang="en-US" b="0" i="0" dirty="0">
                <a:solidFill>
                  <a:srgbClr val="6D737D"/>
                </a:solidFill>
                <a:effectLst/>
                <a:latin typeface="walsheim"/>
              </a:rPr>
              <a:t>.</a:t>
            </a:r>
          </a:p>
          <a:p>
            <a:pPr marL="158750" indent="0">
              <a:buNone/>
            </a:pPr>
            <a:endParaRPr dirty="0">
              <a:uFillTx/>
            </a:endParaRPr>
          </a:p>
        </p:txBody>
      </p:sp>
    </p:spTree>
    <p:extLst>
      <p:ext uri="{BB962C8B-B14F-4D97-AF65-F5344CB8AC3E}">
        <p14:creationId xmlns:p14="http://schemas.microsoft.com/office/powerpoint/2010/main" val="25276365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Additionally, we can easily have </a:t>
            </a:r>
            <a:r>
              <a:rPr lang="en-US" dirty="0"/>
              <a:t>pandas</a:t>
            </a:r>
            <a:r>
              <a:rPr lang="en-US" b="0" i="0" dirty="0">
                <a:solidFill>
                  <a:srgbClr val="6D737D"/>
                </a:solidFill>
                <a:effectLst/>
                <a:latin typeface="walsheim"/>
              </a:rPr>
              <a:t> plot all our columns in that same call. The </a:t>
            </a:r>
            <a:r>
              <a:rPr lang="en-US" dirty="0"/>
              <a:t>x</a:t>
            </a:r>
            <a:r>
              <a:rPr lang="en-US" b="0" i="0" dirty="0">
                <a:solidFill>
                  <a:srgbClr val="6D737D"/>
                </a:solidFill>
                <a:effectLst/>
                <a:latin typeface="walsheim"/>
              </a:rPr>
              <a:t> and </a:t>
            </a:r>
            <a:r>
              <a:rPr lang="en-US" dirty="0"/>
              <a:t>y</a:t>
            </a:r>
            <a:r>
              <a:rPr lang="en-US" b="0" i="0" dirty="0">
                <a:solidFill>
                  <a:srgbClr val="6D737D"/>
                </a:solidFill>
                <a:effectLst/>
                <a:latin typeface="walsheim"/>
              </a:rPr>
              <a:t> arguments can take a single column name or a list of them; if we provide nothing, </a:t>
            </a:r>
            <a:r>
              <a:rPr lang="en-US" dirty="0"/>
              <a:t>pandas</a:t>
            </a:r>
            <a:r>
              <a:rPr lang="en-US" b="0" i="0" dirty="0">
                <a:solidFill>
                  <a:srgbClr val="6D737D"/>
                </a:solidFill>
                <a:effectLst/>
                <a:latin typeface="walsheim"/>
              </a:rPr>
              <a:t> will use all of them. Note that the columns must be passed as the </a:t>
            </a:r>
            <a:r>
              <a:rPr lang="en-US" dirty="0"/>
              <a:t>y</a:t>
            </a:r>
            <a:r>
              <a:rPr lang="en-US" b="0" i="0" dirty="0">
                <a:solidFill>
                  <a:srgbClr val="6D737D"/>
                </a:solidFill>
                <a:effectLst/>
                <a:latin typeface="walsheim"/>
              </a:rPr>
              <a:t> argument when </a:t>
            </a:r>
            <a:r>
              <a:rPr lang="en-US" dirty="0"/>
              <a:t>kind='line'</a:t>
            </a:r>
            <a:r>
              <a:rPr lang="en-US" b="0" i="0" dirty="0">
                <a:solidFill>
                  <a:srgbClr val="6D737D"/>
                </a:solidFill>
                <a:effectLst/>
                <a:latin typeface="walsheim"/>
              </a:rPr>
              <a:t>; however, other plot types support passing lists of columns to </a:t>
            </a:r>
            <a:r>
              <a:rPr lang="en-US" dirty="0"/>
              <a:t>x</a:t>
            </a:r>
            <a:r>
              <a:rPr lang="en-US" b="0" i="0" dirty="0">
                <a:solidFill>
                  <a:srgbClr val="6D737D"/>
                </a:solidFill>
                <a:effectLst/>
                <a:latin typeface="walsheim"/>
              </a:rPr>
              <a:t> as well. In this case, it may be helpful to ask for subplots instead of having all the lines on the same plot.</a:t>
            </a:r>
            <a:endParaRPr dirty="0">
              <a:uFillTx/>
            </a:endParaRPr>
          </a:p>
        </p:txBody>
      </p:sp>
    </p:spTree>
    <p:extLst>
      <p:ext uri="{BB962C8B-B14F-4D97-AF65-F5344CB8AC3E}">
        <p14:creationId xmlns:p14="http://schemas.microsoft.com/office/powerpoint/2010/main" val="40385451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41613709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Notice that the subplots automatically share the </a:t>
            </a:r>
            <a:r>
              <a:rPr lang="en-US" b="0" i="1" dirty="0">
                <a:solidFill>
                  <a:srgbClr val="6D737D"/>
                </a:solidFill>
                <a:effectLst/>
                <a:latin typeface="walsheim"/>
              </a:rPr>
              <a:t>x</a:t>
            </a:r>
            <a:r>
              <a:rPr lang="en-US" b="0" i="0" dirty="0">
                <a:solidFill>
                  <a:srgbClr val="6D737D"/>
                </a:solidFill>
                <a:effectLst/>
                <a:latin typeface="walsheim"/>
              </a:rPr>
              <a:t>-axis, since they share an index. The </a:t>
            </a:r>
            <a:r>
              <a:rPr lang="en-US" b="0" i="1" dirty="0">
                <a:solidFill>
                  <a:srgbClr val="6D737D"/>
                </a:solidFill>
                <a:effectLst/>
                <a:latin typeface="walsheim"/>
              </a:rPr>
              <a:t>y</a:t>
            </a:r>
            <a:r>
              <a:rPr lang="en-US" b="0" i="0" dirty="0">
                <a:solidFill>
                  <a:srgbClr val="6D737D"/>
                </a:solidFill>
                <a:effectLst/>
                <a:latin typeface="walsheim"/>
              </a:rPr>
              <a:t>-axis is not shared because the volume time series is on a different scale. We can alter this behavior in some plot types by passing the </a:t>
            </a:r>
            <a:r>
              <a:rPr lang="en-US" b="0" i="0" dirty="0" err="1">
                <a:solidFill>
                  <a:srgbClr val="6D737D"/>
                </a:solidFill>
                <a:effectLst/>
                <a:latin typeface="walsheim"/>
              </a:rPr>
              <a:t>sharex</a:t>
            </a:r>
            <a:r>
              <a:rPr lang="en-US" b="0" i="0" dirty="0">
                <a:solidFill>
                  <a:srgbClr val="6D737D"/>
                </a:solidFill>
                <a:effectLst/>
                <a:latin typeface="walsheim"/>
              </a:rPr>
              <a:t> or </a:t>
            </a:r>
            <a:r>
              <a:rPr lang="en-US" b="0" i="0" dirty="0" err="1">
                <a:solidFill>
                  <a:srgbClr val="6D737D"/>
                </a:solidFill>
                <a:effectLst/>
                <a:latin typeface="walsheim"/>
              </a:rPr>
              <a:t>sharey</a:t>
            </a:r>
            <a:r>
              <a:rPr lang="en-US" b="0" i="0" dirty="0">
                <a:solidFill>
                  <a:srgbClr val="6D737D"/>
                </a:solidFill>
                <a:effectLst/>
                <a:latin typeface="walsheim"/>
              </a:rPr>
              <a:t> argument with a Boolean to plot(). The legend will be rendered by default, so, for each subplot, we have a single item in the legend indicating which data it contains. We didn't provide a list of subplot titles with the title argument in this case, since the legend served that purpose; however, we passed a single string for the title of the plot as a whole. To summarize, when working with subplots, we have two options when it comes to the title:</a:t>
            </a:r>
          </a:p>
          <a:p>
            <a:pPr algn="l">
              <a:buFont typeface="Arial" panose="020B0604020202020204" pitchFamily="34" charset="0"/>
              <a:buChar char="•"/>
            </a:pPr>
            <a:r>
              <a:rPr lang="en-US" b="0" i="0" dirty="0">
                <a:solidFill>
                  <a:srgbClr val="6D737D"/>
                </a:solidFill>
                <a:effectLst/>
                <a:latin typeface="walsheim"/>
              </a:rPr>
              <a:t>Passing a single string for the title of the figure as a whole.</a:t>
            </a:r>
          </a:p>
          <a:p>
            <a:pPr algn="l">
              <a:buFont typeface="Arial" panose="020B0604020202020204" pitchFamily="34" charset="0"/>
              <a:buChar char="•"/>
            </a:pPr>
            <a:r>
              <a:rPr lang="en-US" b="0" i="0" dirty="0">
                <a:solidFill>
                  <a:srgbClr val="6D737D"/>
                </a:solidFill>
                <a:effectLst/>
                <a:latin typeface="walsheim"/>
              </a:rPr>
              <a:t>Passing a list of strings to use as the title for each subplot.</a:t>
            </a:r>
          </a:p>
          <a:p>
            <a:pPr algn="l"/>
            <a:r>
              <a:rPr lang="en-US" b="0" i="0" dirty="0">
                <a:solidFill>
                  <a:srgbClr val="6D737D"/>
                </a:solidFill>
                <a:effectLst/>
                <a:latin typeface="walsheim"/>
              </a:rPr>
              <a:t>Sometimes, we want to make subplots where each has a few variables in them for comparison. This can be achieved by first creating the subplots with </a:t>
            </a:r>
            <a:r>
              <a:rPr lang="en-US" b="0" i="0" dirty="0" err="1">
                <a:solidFill>
                  <a:srgbClr val="6D737D"/>
                </a:solidFill>
                <a:effectLst/>
                <a:latin typeface="walsheim"/>
              </a:rPr>
              <a:t>plt.subplots</a:t>
            </a:r>
            <a:r>
              <a:rPr lang="en-US" b="0" i="0" dirty="0">
                <a:solidFill>
                  <a:srgbClr val="6D737D"/>
                </a:solidFill>
                <a:effectLst/>
                <a:latin typeface="walsheim"/>
              </a:rPr>
              <a:t>() and then providing the Axes objects to the ax parameter. To illustrate this, let's take a look at daily new cases of COVID-19 in China, Spain, Italy, the USA, Brazil, and India. This is long format data, so we must first pivot it so that the dates (which we set as the index when we read in the CSV file) are in the index of the pivot table and the countries (</a:t>
            </a:r>
            <a:r>
              <a:rPr lang="en-US" b="0" i="0" dirty="0" err="1">
                <a:solidFill>
                  <a:srgbClr val="6D737D"/>
                </a:solidFill>
                <a:effectLst/>
                <a:latin typeface="walsheim"/>
              </a:rPr>
              <a:t>countriesAndTerritories</a:t>
            </a:r>
            <a:r>
              <a:rPr lang="en-US" b="0" i="0" dirty="0">
                <a:solidFill>
                  <a:srgbClr val="6D737D"/>
                </a:solidFill>
                <a:effectLst/>
                <a:latin typeface="walsheim"/>
              </a:rPr>
              <a:t>) are in the columns. </a:t>
            </a:r>
          </a:p>
          <a:p>
            <a:pPr marL="158750" indent="0">
              <a:buNone/>
            </a:pPr>
            <a:endParaRPr dirty="0">
              <a:uFillTx/>
            </a:endParaRPr>
          </a:p>
        </p:txBody>
      </p:sp>
    </p:spTree>
    <p:extLst>
      <p:ext uri="{BB962C8B-B14F-4D97-AF65-F5344CB8AC3E}">
        <p14:creationId xmlns:p14="http://schemas.microsoft.com/office/powerpoint/2010/main" val="15877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Rather than create a separate plot for each country (which makes it harder to compare) or plot them all together (which will make it difficult to see the smaller values), we will plot countries that have had a similar number of cases in the same subplot. </a:t>
            </a:r>
            <a:endParaRPr dirty="0">
              <a:uFillTx/>
            </a:endParaRPr>
          </a:p>
        </p:txBody>
      </p:sp>
    </p:spTree>
    <p:extLst>
      <p:ext uri="{BB962C8B-B14F-4D97-AF65-F5344CB8AC3E}">
        <p14:creationId xmlns:p14="http://schemas.microsoft.com/office/powerpoint/2010/main" val="3014804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6759245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In the previous plot, we were able to compare countries with similar levels of daily new COVID-19 cases, but we couldn't compare all of them in the same subplot due to scale. One way to get around this is to use an </a:t>
            </a:r>
            <a:r>
              <a:rPr lang="en-US" b="1" i="0" dirty="0">
                <a:solidFill>
                  <a:srgbClr val="6D737D"/>
                </a:solidFill>
                <a:effectLst/>
                <a:latin typeface="walsheim"/>
              </a:rPr>
              <a:t>area plot</a:t>
            </a:r>
            <a:r>
              <a:rPr lang="en-US" b="0" i="0" dirty="0">
                <a:solidFill>
                  <a:srgbClr val="6D737D"/>
                </a:solidFill>
                <a:effectLst/>
                <a:latin typeface="walsheim"/>
              </a:rPr>
              <a:t>, which makes it possible for us to visualize the overall 7-day rolling average of new COVID-19 cases and, at the same time, how much each country is contributing to the total. </a:t>
            </a:r>
            <a:endParaRPr dirty="0">
              <a:uFillTx/>
            </a:endParaRPr>
          </a:p>
        </p:txBody>
      </p:sp>
    </p:spTree>
    <p:extLst>
      <p:ext uri="{BB962C8B-B14F-4D97-AF65-F5344CB8AC3E}">
        <p14:creationId xmlns:p14="http://schemas.microsoft.com/office/powerpoint/2010/main" val="20666972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For those viewing the resulting plot in black and white, Brazil is the bottom layer, with India on top of it and so on. The combined height of the plot areas is the overall value, and the height of a given shaded region is the value for that country. </a:t>
            </a:r>
            <a:endParaRPr dirty="0">
              <a:uFillTx/>
            </a:endParaRPr>
          </a:p>
        </p:txBody>
      </p:sp>
    </p:spTree>
    <p:extLst>
      <p:ext uri="{BB962C8B-B14F-4D97-AF65-F5344CB8AC3E}">
        <p14:creationId xmlns:p14="http://schemas.microsoft.com/office/powerpoint/2010/main" val="6698058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Another way to visualize evolution over time is to look at the cumulative sum over time. Let's plot the cumulative number of COVID-19 cases in China, Spain, Italy, the USA, Brazil, and India, using the </a:t>
            </a:r>
            <a:r>
              <a:rPr lang="en-US" dirty="0"/>
              <a:t>ax</a:t>
            </a:r>
            <a:r>
              <a:rPr lang="en-US" b="0" i="0" dirty="0">
                <a:solidFill>
                  <a:srgbClr val="6D737D"/>
                </a:solidFill>
                <a:effectLst/>
                <a:latin typeface="walsheim"/>
              </a:rPr>
              <a:t> parameter to once again to create subplots. </a:t>
            </a:r>
            <a:endParaRPr dirty="0">
              <a:uFillTx/>
            </a:endParaRPr>
          </a:p>
        </p:txBody>
      </p:sp>
    </p:spTree>
    <p:extLst>
      <p:ext uri="{BB962C8B-B14F-4D97-AF65-F5344CB8AC3E}">
        <p14:creationId xmlns:p14="http://schemas.microsoft.com/office/powerpoint/2010/main" val="22266630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3299770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Important note</a:t>
            </a:r>
          </a:p>
          <a:p>
            <a:pPr algn="l"/>
            <a:r>
              <a:rPr lang="en-US" b="0" i="0" dirty="0">
                <a:solidFill>
                  <a:srgbClr val="6D737D"/>
                </a:solidFill>
                <a:effectLst/>
                <a:latin typeface="walsheim"/>
              </a:rPr>
              <a:t>We used dotted and dashed lines multiple times in this section to ensure that the resulting plots could be interpreted in black and white; note, however, that accepting the default colors and line styles will suffice when presenting these plots in color. Often, different line styles signify a difference in the data types—for example, we could use a solid line for the evolution over time and a dashed line to represent the rolling average.</a:t>
            </a:r>
          </a:p>
          <a:p>
            <a:pPr marL="158750" indent="0">
              <a:buNone/>
            </a:pPr>
            <a:endParaRPr dirty="0">
              <a:uFillTx/>
            </a:endParaRPr>
          </a:p>
        </p:txBody>
      </p:sp>
    </p:spTree>
    <p:extLst>
      <p:ext uri="{BB962C8B-B14F-4D97-AF65-F5344CB8AC3E}">
        <p14:creationId xmlns:p14="http://schemas.microsoft.com/office/powerpoint/2010/main" val="2370428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2196661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When we want to visualize the relationship between variables, we often begin with scatter plots, which show us the value of the </a:t>
            </a:r>
            <a:r>
              <a:rPr lang="en-US" dirty="0"/>
              <a:t>y</a:t>
            </a:r>
            <a:r>
              <a:rPr lang="en-US" b="0" i="0" dirty="0">
                <a:solidFill>
                  <a:srgbClr val="6D737D"/>
                </a:solidFill>
                <a:effectLst/>
                <a:latin typeface="walsheim"/>
              </a:rPr>
              <a:t> variable at different values of the </a:t>
            </a:r>
            <a:r>
              <a:rPr lang="en-US" dirty="0"/>
              <a:t>x</a:t>
            </a:r>
            <a:r>
              <a:rPr lang="en-US" b="0" i="0" dirty="0">
                <a:solidFill>
                  <a:srgbClr val="6D737D"/>
                </a:solidFill>
                <a:effectLst/>
                <a:latin typeface="walsheim"/>
              </a:rPr>
              <a:t> variable. This makes it very easy for us to spot correlations and possible non-linear relationships. In the previous lesson, when we looked at the Facebook stock data, we saw that the days of high volume traded appeared to be correlated with large drops in stock price. </a:t>
            </a:r>
            <a:endParaRPr dirty="0">
              <a:uFillTx/>
            </a:endParaRPr>
          </a:p>
        </p:txBody>
      </p:sp>
    </p:spTree>
    <p:extLst>
      <p:ext uri="{BB962C8B-B14F-4D97-AF65-F5344CB8AC3E}">
        <p14:creationId xmlns:p14="http://schemas.microsoft.com/office/powerpoint/2010/main" val="26531044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3925656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4570307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4893135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Tip</a:t>
            </a:r>
          </a:p>
          <a:p>
            <a:pPr algn="l"/>
            <a:r>
              <a:rPr lang="en-US" b="0" i="0" dirty="0">
                <a:solidFill>
                  <a:srgbClr val="6D737D"/>
                </a:solidFill>
                <a:effectLst/>
                <a:latin typeface="walsheim"/>
              </a:rPr>
              <a:t>The plot() method from pandas has three arguments for logarithmic scales: </a:t>
            </a:r>
            <a:r>
              <a:rPr lang="en-US" b="0" i="0" dirty="0" err="1">
                <a:solidFill>
                  <a:srgbClr val="6D737D"/>
                </a:solidFill>
                <a:effectLst/>
                <a:latin typeface="walsheim"/>
              </a:rPr>
              <a:t>logx</a:t>
            </a:r>
            <a:r>
              <a:rPr lang="en-US" b="0" i="0" dirty="0">
                <a:solidFill>
                  <a:srgbClr val="6D737D"/>
                </a:solidFill>
                <a:effectLst/>
                <a:latin typeface="walsheim"/>
              </a:rPr>
              <a:t>/logy for single axis adjustments and loglog for setting both to the logarithmic scale.</a:t>
            </a:r>
          </a:p>
          <a:p>
            <a:pPr algn="l"/>
            <a:r>
              <a:rPr lang="en-US" b="0" i="0" dirty="0">
                <a:solidFill>
                  <a:srgbClr val="6D737D"/>
                </a:solidFill>
                <a:effectLst/>
                <a:latin typeface="walsheim"/>
              </a:rPr>
              <a:t>One problem with scatter plots is that it can be very difficult to discern the concentration of points in a given area, since they are simply plotted one of top of the other. We can use the alpha argument to control the transparency of the points; this argument takes values from 0 to 1, where 0 is entirely transparent and 1 is completely opaque. </a:t>
            </a:r>
          </a:p>
          <a:p>
            <a:pPr marL="158750" indent="0">
              <a:buNone/>
            </a:pPr>
            <a:endParaRPr dirty="0">
              <a:uFillTx/>
            </a:endParaRPr>
          </a:p>
        </p:txBody>
      </p:sp>
    </p:spTree>
    <p:extLst>
      <p:ext uri="{BB962C8B-B14F-4D97-AF65-F5344CB8AC3E}">
        <p14:creationId xmlns:p14="http://schemas.microsoft.com/office/powerpoint/2010/main" val="29731955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7679464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Thankfully, we have another plot type at our disposal: </a:t>
            </a:r>
            <a:r>
              <a:rPr lang="en-US" dirty="0" err="1"/>
              <a:t>hexbin</a:t>
            </a:r>
            <a:r>
              <a:rPr lang="en-US" b="0" i="0" dirty="0">
                <a:solidFill>
                  <a:srgbClr val="6D737D"/>
                </a:solidFill>
                <a:effectLst/>
                <a:latin typeface="walsheim"/>
              </a:rPr>
              <a:t>. </a:t>
            </a:r>
            <a:r>
              <a:rPr lang="en-US" b="1" i="0" dirty="0" err="1">
                <a:solidFill>
                  <a:srgbClr val="6D737D"/>
                </a:solidFill>
                <a:effectLst/>
                <a:latin typeface="walsheim"/>
              </a:rPr>
              <a:t>Hexbins</a:t>
            </a:r>
            <a:r>
              <a:rPr lang="en-US" b="0" i="0" dirty="0">
                <a:solidFill>
                  <a:srgbClr val="6D737D"/>
                </a:solidFill>
                <a:effectLst/>
                <a:latin typeface="walsheim"/>
              </a:rPr>
              <a:t> form a two-dimensional histogram by dividing the plot into a grid of hexagons and shading them based on the concentration of points in each bin. </a:t>
            </a:r>
            <a:endParaRPr dirty="0">
              <a:uFillTx/>
            </a:endParaRPr>
          </a:p>
        </p:txBody>
      </p:sp>
    </p:spTree>
    <p:extLst>
      <p:ext uri="{BB962C8B-B14F-4D97-AF65-F5344CB8AC3E}">
        <p14:creationId xmlns:p14="http://schemas.microsoft.com/office/powerpoint/2010/main" val="32833031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The </a:t>
            </a:r>
            <a:r>
              <a:rPr lang="en-US" b="0" i="0" dirty="0" err="1">
                <a:solidFill>
                  <a:srgbClr val="6D737D"/>
                </a:solidFill>
                <a:effectLst/>
                <a:latin typeface="walsheim"/>
              </a:rPr>
              <a:t>colorbar</a:t>
            </a:r>
            <a:r>
              <a:rPr lang="en-US" b="0" i="0" dirty="0">
                <a:solidFill>
                  <a:srgbClr val="6D737D"/>
                </a:solidFill>
                <a:effectLst/>
                <a:latin typeface="walsheim"/>
              </a:rPr>
              <a:t> on the side indicates the relationship between color and the number of points in that bin. The colormap we chose (</a:t>
            </a:r>
            <a:r>
              <a:rPr lang="en-US" dirty="0" err="1"/>
              <a:t>gray_r</a:t>
            </a:r>
            <a:r>
              <a:rPr lang="en-US" b="0" i="0" dirty="0">
                <a:solidFill>
                  <a:srgbClr val="6D737D"/>
                </a:solidFill>
                <a:effectLst/>
                <a:latin typeface="walsheim"/>
              </a:rPr>
              <a:t>) shades the bins darker (toward black) for high density, and lighter (toward white) for low density. By passing in </a:t>
            </a:r>
            <a:r>
              <a:rPr lang="en-US" dirty="0" err="1"/>
              <a:t>gridsize</a:t>
            </a:r>
            <a:r>
              <a:rPr lang="en-US" dirty="0"/>
              <a:t>=20</a:t>
            </a:r>
            <a:r>
              <a:rPr lang="en-US" b="0" i="0" dirty="0">
                <a:solidFill>
                  <a:srgbClr val="6D737D"/>
                </a:solidFill>
                <a:effectLst/>
                <a:latin typeface="walsheim"/>
              </a:rPr>
              <a:t>, we are specifying that 20 hexagons should be used across the </a:t>
            </a:r>
            <a:r>
              <a:rPr lang="en-US" b="0" i="1" dirty="0">
                <a:solidFill>
                  <a:srgbClr val="6D737D"/>
                </a:solidFill>
                <a:effectLst/>
                <a:latin typeface="walsheim"/>
              </a:rPr>
              <a:t>x</a:t>
            </a:r>
            <a:r>
              <a:rPr lang="en-US" b="0" i="0" dirty="0">
                <a:solidFill>
                  <a:srgbClr val="6D737D"/>
                </a:solidFill>
                <a:effectLst/>
                <a:latin typeface="walsheim"/>
              </a:rPr>
              <a:t>-axis, and then having </a:t>
            </a:r>
            <a:r>
              <a:rPr lang="en-US" dirty="0"/>
              <a:t>pandas</a:t>
            </a:r>
            <a:r>
              <a:rPr lang="en-US" b="0" i="0" dirty="0">
                <a:solidFill>
                  <a:srgbClr val="6D737D"/>
                </a:solidFill>
                <a:effectLst/>
                <a:latin typeface="walsheim"/>
              </a:rPr>
              <a:t> determine how many to use along the </a:t>
            </a:r>
            <a:r>
              <a:rPr lang="en-US" b="0" i="1" dirty="0">
                <a:solidFill>
                  <a:srgbClr val="6D737D"/>
                </a:solidFill>
                <a:effectLst/>
                <a:latin typeface="walsheim"/>
              </a:rPr>
              <a:t>y</a:t>
            </a:r>
            <a:r>
              <a:rPr lang="en-US" b="0" i="0" dirty="0">
                <a:solidFill>
                  <a:srgbClr val="6D737D"/>
                </a:solidFill>
                <a:effectLst/>
                <a:latin typeface="walsheim"/>
              </a:rPr>
              <a:t>-axis so that they are approximately regular in shape; we can, however, pass a tuple to choose the number in both directions.</a:t>
            </a:r>
            <a:endParaRPr dirty="0">
              <a:uFillTx/>
            </a:endParaRPr>
          </a:p>
        </p:txBody>
      </p:sp>
    </p:spTree>
    <p:extLst>
      <p:ext uri="{BB962C8B-B14F-4D97-AF65-F5344CB8AC3E}">
        <p14:creationId xmlns:p14="http://schemas.microsoft.com/office/powerpoint/2010/main" val="2557757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Finally, if we simply want to visualize the correlation between variables, we can plot a correlation matrix. A </a:t>
            </a:r>
            <a:r>
              <a:rPr lang="en-US" b="1" i="0" dirty="0">
                <a:solidFill>
                  <a:srgbClr val="6D737D"/>
                </a:solidFill>
                <a:effectLst/>
                <a:latin typeface="walsheim"/>
              </a:rPr>
              <a:t>correlation matrix</a:t>
            </a:r>
            <a:r>
              <a:rPr lang="en-US" b="0" i="0" dirty="0">
                <a:solidFill>
                  <a:srgbClr val="6D737D"/>
                </a:solidFill>
                <a:effectLst/>
                <a:latin typeface="walsheim"/>
              </a:rPr>
              <a:t> depicts the magnitude and direction (positive or negative) of the correlation. Let's take a look at the correlation matrix for the Facebook data we have been working with. To do so, we can use a combination of </a:t>
            </a:r>
            <a:r>
              <a:rPr lang="en-US" dirty="0"/>
              <a:t>pandas</a:t>
            </a:r>
            <a:r>
              <a:rPr lang="en-US" b="0" i="0" dirty="0">
                <a:solidFill>
                  <a:srgbClr val="6D737D"/>
                </a:solidFill>
                <a:effectLst/>
                <a:latin typeface="walsheim"/>
              </a:rPr>
              <a:t> and either the </a:t>
            </a:r>
            <a:r>
              <a:rPr lang="en-US" dirty="0" err="1"/>
              <a:t>plt.matshow</a:t>
            </a:r>
            <a:r>
              <a:rPr lang="en-US" dirty="0"/>
              <a:t>()</a:t>
            </a:r>
            <a:r>
              <a:rPr lang="en-US" b="0" i="0" dirty="0">
                <a:solidFill>
                  <a:srgbClr val="6D737D"/>
                </a:solidFill>
                <a:effectLst/>
                <a:latin typeface="walsheim"/>
              </a:rPr>
              <a:t> or </a:t>
            </a:r>
            <a:r>
              <a:rPr lang="en-US" dirty="0" err="1"/>
              <a:t>plt.imshow</a:t>
            </a:r>
            <a:r>
              <a:rPr lang="en-US" dirty="0"/>
              <a:t>()</a:t>
            </a:r>
            <a:r>
              <a:rPr lang="en-US" b="0" i="0" dirty="0">
                <a:solidFill>
                  <a:srgbClr val="6D737D"/>
                </a:solidFill>
                <a:effectLst/>
                <a:latin typeface="walsheim"/>
              </a:rPr>
              <a:t> function from </a:t>
            </a:r>
            <a:r>
              <a:rPr lang="en-US" dirty="0"/>
              <a:t>matplotlib</a:t>
            </a:r>
            <a:r>
              <a:rPr lang="en-US" b="0" i="0" dirty="0">
                <a:solidFill>
                  <a:srgbClr val="6D737D"/>
                </a:solidFill>
                <a:effectLst/>
                <a:latin typeface="walsheim"/>
              </a:rPr>
              <a:t>.</a:t>
            </a:r>
            <a:endParaRPr dirty="0">
              <a:uFillTx/>
            </a:endParaRPr>
          </a:p>
        </p:txBody>
      </p:sp>
    </p:spTree>
    <p:extLst>
      <p:ext uri="{BB962C8B-B14F-4D97-AF65-F5344CB8AC3E}">
        <p14:creationId xmlns:p14="http://schemas.microsoft.com/office/powerpoint/2010/main" val="14221037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A </a:t>
            </a:r>
            <a:r>
              <a:rPr lang="en-US" b="1" i="0" dirty="0">
                <a:solidFill>
                  <a:srgbClr val="6D737D"/>
                </a:solidFill>
                <a:effectLst/>
                <a:latin typeface="walsheim"/>
              </a:rPr>
              <a:t>heatmap</a:t>
            </a:r>
            <a:r>
              <a:rPr lang="en-US" b="0" i="0" dirty="0">
                <a:solidFill>
                  <a:srgbClr val="6D737D"/>
                </a:solidFill>
                <a:effectLst/>
                <a:latin typeface="walsheim"/>
              </a:rPr>
              <a:t> lets us easily visualize the correlation coefficients, provided we choose a diverging colormap—we will discuss the different types of colormaps when we discuss customizing plots in </a:t>
            </a:r>
            <a:r>
              <a:rPr lang="en-US" b="0" i="1" u="none" strike="noStrike" dirty="0">
                <a:solidFill>
                  <a:srgbClr val="4AC5E3"/>
                </a:solidFill>
                <a:effectLst/>
                <a:latin typeface="walsheim"/>
                <a:hlinkClick r:id="rId3"/>
              </a:rPr>
              <a:t>lesson 6</a:t>
            </a:r>
            <a:r>
              <a:rPr lang="en-US" b="0" i="0" dirty="0">
                <a:solidFill>
                  <a:srgbClr val="6D737D"/>
                </a:solidFill>
                <a:effectLst/>
                <a:latin typeface="walsheim"/>
              </a:rPr>
              <a:t>, </a:t>
            </a:r>
            <a:r>
              <a:rPr lang="en-US" b="0" i="1" dirty="0">
                <a:solidFill>
                  <a:srgbClr val="6D737D"/>
                </a:solidFill>
                <a:effectLst/>
                <a:latin typeface="walsheim"/>
              </a:rPr>
              <a:t>Plotting with Seaborn and Customization Techniques</a:t>
            </a:r>
            <a:r>
              <a:rPr lang="en-US" b="0" i="0" dirty="0">
                <a:solidFill>
                  <a:srgbClr val="6D737D"/>
                </a:solidFill>
                <a:effectLst/>
                <a:latin typeface="walsheim"/>
              </a:rPr>
              <a:t>. Essentially, for this plot, we want red for correlation coefficients greater than zero and blue for those below; correlation coefficients near zero will be devoid of color, and stronger correlations will be darker shades of their respective colors. </a:t>
            </a:r>
            <a:endParaRPr dirty="0">
              <a:uFillTx/>
            </a:endParaRPr>
          </a:p>
        </p:txBody>
      </p:sp>
    </p:spTree>
    <p:extLst>
      <p:ext uri="{BB962C8B-B14F-4D97-AF65-F5344CB8AC3E}">
        <p14:creationId xmlns:p14="http://schemas.microsoft.com/office/powerpoint/2010/main" val="2827867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41620170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9357573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While the color scale will make it easy for us to differentiate between weak and strong correlations, it is often helpful to annotate the heatmap with the actual correlation coefficients. This can be accomplished by using the </a:t>
            </a:r>
            <a:r>
              <a:rPr lang="en-US" dirty="0"/>
              <a:t>text()</a:t>
            </a:r>
            <a:r>
              <a:rPr lang="en-US" b="0" i="0" dirty="0">
                <a:solidFill>
                  <a:srgbClr val="6D737D"/>
                </a:solidFill>
                <a:effectLst/>
                <a:latin typeface="walsheim"/>
              </a:rPr>
              <a:t> method on the </a:t>
            </a:r>
            <a:r>
              <a:rPr lang="en-US" dirty="0"/>
              <a:t>Axes</a:t>
            </a:r>
            <a:r>
              <a:rPr lang="en-US" b="0" i="0" dirty="0">
                <a:solidFill>
                  <a:srgbClr val="6D737D"/>
                </a:solidFill>
                <a:effectLst/>
                <a:latin typeface="walsheim"/>
              </a:rPr>
              <a:t> object containing the plot.</a:t>
            </a:r>
            <a:endParaRPr dirty="0">
              <a:uFillTx/>
            </a:endParaRPr>
          </a:p>
        </p:txBody>
      </p:sp>
    </p:spTree>
    <p:extLst>
      <p:ext uri="{BB962C8B-B14F-4D97-AF65-F5344CB8AC3E}">
        <p14:creationId xmlns:p14="http://schemas.microsoft.com/office/powerpoint/2010/main" val="19287144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7462076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In </a:t>
            </a:r>
            <a:r>
              <a:rPr lang="en-US" b="0" i="1" dirty="0">
                <a:solidFill>
                  <a:srgbClr val="6D737D"/>
                </a:solidFill>
                <a:effectLst/>
                <a:latin typeface="walsheim"/>
              </a:rPr>
              <a:t>Figure</a:t>
            </a:r>
            <a:r>
              <a:rPr lang="en-US" b="0" i="0" dirty="0">
                <a:solidFill>
                  <a:srgbClr val="6D737D"/>
                </a:solidFill>
                <a:effectLst/>
                <a:latin typeface="walsheim"/>
              </a:rPr>
              <a:t>, we can easily see strong positive correlations among the OHLC time series, as well as among the volume traded and maximum absolute value of change. However, there are weak negative correlations between these groups. Furthermore, we can see that taking the logarithm of the volume does indeed increase the coefficient of correlation with </a:t>
            </a:r>
            <a:r>
              <a:rPr lang="en-US" dirty="0" err="1"/>
              <a:t>max_abs_change</a:t>
            </a:r>
            <a:r>
              <a:rPr lang="en-US" b="0" i="0" dirty="0">
                <a:solidFill>
                  <a:srgbClr val="6D737D"/>
                </a:solidFill>
                <a:effectLst/>
                <a:latin typeface="walsheim"/>
              </a:rPr>
              <a:t> from 0.64 to 0.73. When we discuss </a:t>
            </a:r>
            <a:r>
              <a:rPr lang="en-US" dirty="0"/>
              <a:t>seaborn</a:t>
            </a:r>
            <a:r>
              <a:rPr lang="en-US" b="0" i="0" dirty="0">
                <a:solidFill>
                  <a:srgbClr val="6D737D"/>
                </a:solidFill>
                <a:effectLst/>
                <a:latin typeface="walsheim"/>
              </a:rPr>
              <a:t> in the next lesson, we will learn an easier way to generate a heatmap, and also cover annotations in more detail.</a:t>
            </a:r>
            <a:endParaRPr dirty="0">
              <a:uFillTx/>
            </a:endParaRPr>
          </a:p>
        </p:txBody>
      </p:sp>
    </p:spTree>
    <p:extLst>
      <p:ext uri="{BB962C8B-B14F-4D97-AF65-F5344CB8AC3E}">
        <p14:creationId xmlns:p14="http://schemas.microsoft.com/office/powerpoint/2010/main" val="11704950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Often, we want to visualize the distribution of our data to see what values it takes on. Depending on the type of data we have, we may choose to use histograms, </a:t>
            </a:r>
            <a:r>
              <a:rPr lang="en-US" b="1" i="0" dirty="0">
                <a:solidFill>
                  <a:srgbClr val="6D737D"/>
                </a:solidFill>
                <a:effectLst/>
                <a:latin typeface="walsheim"/>
              </a:rPr>
              <a:t>kernel density estimates</a:t>
            </a:r>
            <a:r>
              <a:rPr lang="en-US" b="0" i="0" dirty="0">
                <a:solidFill>
                  <a:srgbClr val="6D737D"/>
                </a:solidFill>
                <a:effectLst/>
                <a:latin typeface="walsheim"/>
              </a:rPr>
              <a:t> (</a:t>
            </a:r>
            <a:r>
              <a:rPr lang="en-US" b="1" i="0" dirty="0">
                <a:solidFill>
                  <a:srgbClr val="6D737D"/>
                </a:solidFill>
                <a:effectLst/>
                <a:latin typeface="walsheim"/>
              </a:rPr>
              <a:t>KDEs</a:t>
            </a:r>
            <a:r>
              <a:rPr lang="en-US" b="0" i="0" dirty="0">
                <a:solidFill>
                  <a:srgbClr val="6D737D"/>
                </a:solidFill>
                <a:effectLst/>
                <a:latin typeface="walsheim"/>
              </a:rPr>
              <a:t>), box plots, or </a:t>
            </a:r>
            <a:r>
              <a:rPr lang="en-US" b="1" i="0" dirty="0">
                <a:solidFill>
                  <a:srgbClr val="6D737D"/>
                </a:solidFill>
                <a:effectLst/>
                <a:latin typeface="walsheim"/>
              </a:rPr>
              <a:t>empirical cumulative distribution functions</a:t>
            </a:r>
            <a:r>
              <a:rPr lang="en-US" b="0" i="0" dirty="0">
                <a:solidFill>
                  <a:srgbClr val="6D737D"/>
                </a:solidFill>
                <a:effectLst/>
                <a:latin typeface="walsheim"/>
              </a:rPr>
              <a:t> (</a:t>
            </a:r>
            <a:r>
              <a:rPr lang="en-US" b="1" i="0" dirty="0">
                <a:solidFill>
                  <a:srgbClr val="6D737D"/>
                </a:solidFill>
                <a:effectLst/>
                <a:latin typeface="walsheim"/>
              </a:rPr>
              <a:t>ECDFs</a:t>
            </a:r>
            <a:r>
              <a:rPr lang="en-US" b="0" i="0" dirty="0">
                <a:solidFill>
                  <a:srgbClr val="6D737D"/>
                </a:solidFill>
                <a:effectLst/>
                <a:latin typeface="walsheim"/>
              </a:rPr>
              <a:t>). When working with discrete data, histograms are a good place to start. </a:t>
            </a:r>
            <a:endParaRPr dirty="0">
              <a:uFillTx/>
            </a:endParaRPr>
          </a:p>
        </p:txBody>
      </p:sp>
    </p:spTree>
    <p:extLst>
      <p:ext uri="{BB962C8B-B14F-4D97-AF65-F5344CB8AC3E}">
        <p14:creationId xmlns:p14="http://schemas.microsoft.com/office/powerpoint/2010/main" val="9318452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This is a great example of real-world data that is, most definitely, not normally distributed. The volume traded is right skewed, with a long tail to the right.</a:t>
            </a:r>
          </a:p>
          <a:p>
            <a:pPr marL="158750" indent="0">
              <a:buNone/>
            </a:pPr>
            <a:endParaRPr lang="en-US" b="0" i="0" dirty="0">
              <a:solidFill>
                <a:srgbClr val="6D737D"/>
              </a:solidFill>
              <a:effectLst/>
              <a:uFillTx/>
              <a:latin typeface="walsheim"/>
            </a:endParaRPr>
          </a:p>
          <a:p>
            <a:pPr marL="158750" indent="0">
              <a:buNone/>
            </a:pPr>
            <a:endParaRPr lang="en-US" b="0" i="0" dirty="0">
              <a:solidFill>
                <a:srgbClr val="6D737D"/>
              </a:solidFill>
              <a:effectLst/>
              <a:uFillTx/>
              <a:latin typeface="walsheim"/>
            </a:endParaRPr>
          </a:p>
          <a:p>
            <a:pPr marL="158750" indent="0">
              <a:buNone/>
            </a:pPr>
            <a:endParaRPr lang="en-US" b="0" i="0" dirty="0">
              <a:solidFill>
                <a:srgbClr val="6D737D"/>
              </a:solidFill>
              <a:effectLst/>
              <a:uFillTx/>
              <a:latin typeface="walsheim"/>
            </a:endParaRPr>
          </a:p>
          <a:p>
            <a:pPr marL="158750" indent="0">
              <a:buNone/>
            </a:pPr>
            <a:endParaRPr lang="en-US" b="0" i="0" dirty="0">
              <a:solidFill>
                <a:srgbClr val="6D737D"/>
              </a:solidFill>
              <a:effectLst/>
              <a:uFillTx/>
              <a:latin typeface="walsheim"/>
            </a:endParaRPr>
          </a:p>
          <a:p>
            <a:pPr algn="l"/>
            <a:r>
              <a:rPr lang="en-US" b="0" i="0" dirty="0">
                <a:solidFill>
                  <a:srgbClr val="6D737D"/>
                </a:solidFill>
                <a:effectLst/>
                <a:latin typeface="walsheim"/>
              </a:rPr>
              <a:t>Tip</a:t>
            </a:r>
          </a:p>
          <a:p>
            <a:pPr algn="l"/>
            <a:r>
              <a:rPr lang="en-US" b="0" i="0" dirty="0">
                <a:solidFill>
                  <a:srgbClr val="6D737D"/>
                </a:solidFill>
                <a:effectLst/>
                <a:latin typeface="walsheim"/>
              </a:rPr>
              <a:t>As with the </a:t>
            </a:r>
            <a:r>
              <a:rPr lang="en-US" b="0" i="0" dirty="0" err="1">
                <a:solidFill>
                  <a:srgbClr val="6D737D"/>
                </a:solidFill>
                <a:effectLst/>
                <a:latin typeface="walsheim"/>
              </a:rPr>
              <a:t>plt.hist</a:t>
            </a:r>
            <a:r>
              <a:rPr lang="en-US" b="0" i="0" dirty="0">
                <a:solidFill>
                  <a:srgbClr val="6D737D"/>
                </a:solidFill>
                <a:effectLst/>
                <a:latin typeface="walsheim"/>
              </a:rPr>
              <a:t>() function from matplotlib, we can provide a custom value for the number of bins with the bins argument. However, we must be careful that we don't misrepresent the distribution.</a:t>
            </a:r>
          </a:p>
          <a:p>
            <a:pPr algn="l"/>
            <a:r>
              <a:rPr lang="en-US" b="0" i="0" dirty="0">
                <a:solidFill>
                  <a:srgbClr val="6D737D"/>
                </a:solidFill>
                <a:effectLst/>
                <a:latin typeface="walsheim"/>
              </a:rPr>
              <a:t>We can also create multiple histograms on the same plot to compare distributions by using the ax parameter to specify the same Axes object for each plot. In this case, we must use the alpha parameter to see any overlaps.</a:t>
            </a:r>
          </a:p>
          <a:p>
            <a:pPr marL="158750" indent="0">
              <a:buNone/>
            </a:pPr>
            <a:endParaRPr dirty="0">
              <a:uFillTx/>
            </a:endParaRPr>
          </a:p>
        </p:txBody>
      </p:sp>
    </p:spTree>
    <p:extLst>
      <p:ext uri="{BB962C8B-B14F-4D97-AF65-F5344CB8AC3E}">
        <p14:creationId xmlns:p14="http://schemas.microsoft.com/office/powerpoint/2010/main" val="217042122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8165525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85787316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When working with continuous data (such as stock prices), we can use KDEs. Let's take a look at the KDE of the daily high price for Facebook stock. </a:t>
            </a:r>
          </a:p>
          <a:p>
            <a:pPr marL="158750" indent="0">
              <a:buNone/>
            </a:pPr>
            <a:endParaRPr dirty="0">
              <a:uFillTx/>
            </a:endParaRPr>
          </a:p>
        </p:txBody>
      </p:sp>
    </p:spTree>
    <p:extLst>
      <p:ext uri="{BB962C8B-B14F-4D97-AF65-F5344CB8AC3E}">
        <p14:creationId xmlns:p14="http://schemas.microsoft.com/office/powerpoint/2010/main" val="15337304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860283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42535463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Notice that we had to pass </a:t>
            </a:r>
            <a:r>
              <a:rPr lang="en-US" dirty="0"/>
              <a:t>density=True</a:t>
            </a:r>
            <a:r>
              <a:rPr lang="en-US" b="0" i="0" dirty="0">
                <a:solidFill>
                  <a:srgbClr val="6D737D"/>
                </a:solidFill>
                <a:effectLst/>
                <a:latin typeface="walsheim"/>
              </a:rPr>
              <a:t> when we generated the histogram to make sure that the </a:t>
            </a:r>
            <a:r>
              <a:rPr lang="en-US" b="0" i="1" dirty="0">
                <a:solidFill>
                  <a:srgbClr val="6D737D"/>
                </a:solidFill>
                <a:effectLst/>
                <a:latin typeface="walsheim"/>
              </a:rPr>
              <a:t>y</a:t>
            </a:r>
            <a:r>
              <a:rPr lang="en-US" b="0" i="0" dirty="0">
                <a:solidFill>
                  <a:srgbClr val="6D737D"/>
                </a:solidFill>
                <a:effectLst/>
                <a:latin typeface="walsheim"/>
              </a:rPr>
              <a:t>-axis for the histogram and KDE were on the same scale. Otherwise, the KDE would have been too small to see. The histogram then gets plotted with density on the </a:t>
            </a:r>
            <a:r>
              <a:rPr lang="en-US" b="0" i="1" dirty="0">
                <a:solidFill>
                  <a:srgbClr val="6D737D"/>
                </a:solidFill>
                <a:effectLst/>
                <a:latin typeface="walsheim"/>
              </a:rPr>
              <a:t>y</a:t>
            </a:r>
            <a:r>
              <a:rPr lang="en-US" b="0" i="0" dirty="0">
                <a:solidFill>
                  <a:srgbClr val="6D737D"/>
                </a:solidFill>
                <a:effectLst/>
                <a:latin typeface="walsheim"/>
              </a:rPr>
              <a:t>-axis so that we can better understand how the KDE got its shape. We also increased the transparency of the histogram so that we could see the KDE line on top.</a:t>
            </a:r>
            <a:endParaRPr dirty="0">
              <a:uFillTx/>
            </a:endParaRPr>
          </a:p>
        </p:txBody>
      </p:sp>
    </p:spTree>
    <p:extLst>
      <p:ext uri="{BB962C8B-B14F-4D97-AF65-F5344CB8AC3E}">
        <p14:creationId xmlns:p14="http://schemas.microsoft.com/office/powerpoint/2010/main" val="274070177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The KDE shows us an estimated </a:t>
            </a:r>
            <a:r>
              <a:rPr lang="en-US" b="1" i="0" dirty="0">
                <a:solidFill>
                  <a:srgbClr val="6D737D"/>
                </a:solidFill>
                <a:effectLst/>
                <a:latin typeface="walsheim"/>
              </a:rPr>
              <a:t>probability density function</a:t>
            </a:r>
            <a:r>
              <a:rPr lang="en-US" b="0" i="0" dirty="0">
                <a:solidFill>
                  <a:srgbClr val="6D737D"/>
                </a:solidFill>
                <a:effectLst/>
                <a:latin typeface="walsheim"/>
              </a:rPr>
              <a:t> (</a:t>
            </a:r>
            <a:r>
              <a:rPr lang="en-US" b="1" i="0" dirty="0">
                <a:solidFill>
                  <a:srgbClr val="6D737D"/>
                </a:solidFill>
                <a:effectLst/>
                <a:latin typeface="walsheim"/>
              </a:rPr>
              <a:t>PDF</a:t>
            </a:r>
            <a:r>
              <a:rPr lang="en-US" b="0" i="0" dirty="0">
                <a:solidFill>
                  <a:srgbClr val="6D737D"/>
                </a:solidFill>
                <a:effectLst/>
                <a:latin typeface="walsheim"/>
              </a:rPr>
              <a:t>), which tells us how probability is distributed over the values of the data. However, in some cases, we are more interested in the probability of getting less than or equal to (or greater than or equal to) some value, which we can see with the </a:t>
            </a:r>
            <a:r>
              <a:rPr lang="en-US" b="1" i="0" dirty="0">
                <a:solidFill>
                  <a:srgbClr val="6D737D"/>
                </a:solidFill>
                <a:effectLst/>
                <a:latin typeface="walsheim"/>
              </a:rPr>
              <a:t>cumulative distribution function</a:t>
            </a:r>
            <a:r>
              <a:rPr lang="en-US" b="0" i="0" dirty="0">
                <a:solidFill>
                  <a:srgbClr val="6D737D"/>
                </a:solidFill>
                <a:effectLst/>
                <a:latin typeface="walsheim"/>
              </a:rPr>
              <a:t> (</a:t>
            </a:r>
            <a:r>
              <a:rPr lang="en-US" b="1" i="0" dirty="0">
                <a:solidFill>
                  <a:srgbClr val="6D737D"/>
                </a:solidFill>
                <a:effectLst/>
                <a:latin typeface="walsheim"/>
              </a:rPr>
              <a:t>CDF</a:t>
            </a:r>
            <a:r>
              <a:rPr lang="en-US" b="0" i="0" dirty="0">
                <a:solidFill>
                  <a:srgbClr val="6D737D"/>
                </a:solidFill>
                <a:effectLst/>
                <a:latin typeface="walsheim"/>
              </a:rPr>
              <a:t>).</a:t>
            </a:r>
          </a:p>
          <a:p>
            <a:pPr algn="l"/>
            <a:r>
              <a:rPr lang="en-US" b="0" i="0" dirty="0">
                <a:solidFill>
                  <a:srgbClr val="6D737D"/>
                </a:solidFill>
                <a:effectLst/>
                <a:latin typeface="walsheim"/>
              </a:rPr>
              <a:t>Important note</a:t>
            </a:r>
          </a:p>
          <a:p>
            <a:pPr algn="l"/>
            <a:r>
              <a:rPr lang="en-US" b="0" i="0" dirty="0">
                <a:solidFill>
                  <a:srgbClr val="6D737D"/>
                </a:solidFill>
                <a:effectLst/>
                <a:latin typeface="walsheim"/>
              </a:rPr>
              <a:t>With a CDF, the values for the </a:t>
            </a:r>
            <a:r>
              <a:rPr lang="en-US" b="0" i="1" dirty="0">
                <a:solidFill>
                  <a:srgbClr val="6D737D"/>
                </a:solidFill>
                <a:effectLst/>
                <a:latin typeface="walsheim"/>
              </a:rPr>
              <a:t>x</a:t>
            </a:r>
            <a:r>
              <a:rPr lang="en-US" b="0" i="0" dirty="0">
                <a:solidFill>
                  <a:srgbClr val="6D737D"/>
                </a:solidFill>
                <a:effectLst/>
                <a:latin typeface="walsheim"/>
              </a:rPr>
              <a:t> variable go along the </a:t>
            </a:r>
            <a:r>
              <a:rPr lang="en-US" b="0" i="1" dirty="0">
                <a:solidFill>
                  <a:srgbClr val="6D737D"/>
                </a:solidFill>
                <a:effectLst/>
                <a:latin typeface="walsheim"/>
              </a:rPr>
              <a:t>x</a:t>
            </a:r>
            <a:r>
              <a:rPr lang="en-US" b="0" i="0" dirty="0">
                <a:solidFill>
                  <a:srgbClr val="6D737D"/>
                </a:solidFill>
                <a:effectLst/>
                <a:latin typeface="walsheim"/>
              </a:rPr>
              <a:t>-axis, while the cumulative probability of getting, at most, a given </a:t>
            </a:r>
            <a:r>
              <a:rPr lang="en-US" b="0" i="1" dirty="0">
                <a:solidFill>
                  <a:srgbClr val="6D737D"/>
                </a:solidFill>
                <a:effectLst/>
                <a:latin typeface="walsheim"/>
              </a:rPr>
              <a:t>x</a:t>
            </a:r>
            <a:r>
              <a:rPr lang="en-US" b="0" i="0" dirty="0">
                <a:solidFill>
                  <a:srgbClr val="6D737D"/>
                </a:solidFill>
                <a:effectLst/>
                <a:latin typeface="walsheim"/>
              </a:rPr>
              <a:t> goes along the </a:t>
            </a:r>
            <a:r>
              <a:rPr lang="en-US" b="0" i="1" dirty="0">
                <a:solidFill>
                  <a:srgbClr val="6D737D"/>
                </a:solidFill>
                <a:effectLst/>
                <a:latin typeface="walsheim"/>
              </a:rPr>
              <a:t>y</a:t>
            </a:r>
            <a:r>
              <a:rPr lang="en-US" b="0" i="0" dirty="0">
                <a:solidFill>
                  <a:srgbClr val="6D737D"/>
                </a:solidFill>
                <a:effectLst/>
                <a:latin typeface="walsheim"/>
              </a:rPr>
              <a:t>-axis. This cumulative probability is between 0 and 1 and is written as </a:t>
            </a:r>
            <a:r>
              <a:rPr lang="en-US" b="0" i="1" dirty="0">
                <a:solidFill>
                  <a:srgbClr val="6D737D"/>
                </a:solidFill>
                <a:effectLst/>
                <a:latin typeface="walsheim"/>
              </a:rPr>
              <a:t>P(X ≤ x)</a:t>
            </a:r>
            <a:r>
              <a:rPr lang="en-US" b="0" i="0" dirty="0">
                <a:solidFill>
                  <a:srgbClr val="6D737D"/>
                </a:solidFill>
                <a:effectLst/>
                <a:latin typeface="walsheim"/>
              </a:rPr>
              <a:t>, where the lowercase (</a:t>
            </a:r>
            <a:r>
              <a:rPr lang="en-US" b="0" i="1" dirty="0">
                <a:solidFill>
                  <a:srgbClr val="6D737D"/>
                </a:solidFill>
                <a:effectLst/>
                <a:latin typeface="walsheim"/>
              </a:rPr>
              <a:t>x</a:t>
            </a:r>
            <a:r>
              <a:rPr lang="en-US" b="0" i="0" dirty="0">
                <a:solidFill>
                  <a:srgbClr val="6D737D"/>
                </a:solidFill>
                <a:effectLst/>
                <a:latin typeface="walsheim"/>
              </a:rPr>
              <a:t>) is the value for comparison and the uppercase (</a:t>
            </a:r>
            <a:r>
              <a:rPr lang="en-US" b="0" i="1" dirty="0">
                <a:solidFill>
                  <a:srgbClr val="6D737D"/>
                </a:solidFill>
                <a:effectLst/>
                <a:latin typeface="walsheim"/>
              </a:rPr>
              <a:t>X</a:t>
            </a:r>
            <a:r>
              <a:rPr lang="en-US" b="0" i="0" dirty="0">
                <a:solidFill>
                  <a:srgbClr val="6D737D"/>
                </a:solidFill>
                <a:effectLst/>
                <a:latin typeface="walsheim"/>
              </a:rPr>
              <a:t>) is the random variable, </a:t>
            </a:r>
            <a:r>
              <a:rPr lang="en-US" b="0" i="1" dirty="0">
                <a:solidFill>
                  <a:srgbClr val="6D737D"/>
                </a:solidFill>
                <a:effectLst/>
                <a:latin typeface="walsheim"/>
              </a:rPr>
              <a:t>X</a:t>
            </a:r>
            <a:r>
              <a:rPr lang="en-US" b="0" i="0" dirty="0">
                <a:solidFill>
                  <a:srgbClr val="6D737D"/>
                </a:solidFill>
                <a:effectLst/>
                <a:latin typeface="walsheim"/>
              </a:rPr>
              <a:t>. More information can be found at </a:t>
            </a:r>
            <a:r>
              <a:rPr lang="en-US" b="0" i="0" u="none" strike="noStrike" dirty="0">
                <a:solidFill>
                  <a:srgbClr val="4AC5E3"/>
                </a:solidFill>
                <a:effectLst/>
                <a:latin typeface="walsheim"/>
                <a:hlinkClick r:id="rId3"/>
              </a:rPr>
              <a:t>https://www.itl.nist.gov/div898/handbook/eda/section3/eda362.htm</a:t>
            </a:r>
            <a:r>
              <a:rPr lang="en-US" b="0" i="0" dirty="0">
                <a:solidFill>
                  <a:srgbClr val="6D737D"/>
                </a:solidFill>
                <a:effectLst/>
                <a:latin typeface="walsheim"/>
              </a:rPr>
              <a:t>.</a:t>
            </a:r>
          </a:p>
          <a:p>
            <a:pPr marL="158750" indent="0">
              <a:buNone/>
            </a:pPr>
            <a:endParaRPr dirty="0">
              <a:uFillTx/>
            </a:endParaRPr>
          </a:p>
        </p:txBody>
      </p:sp>
    </p:spTree>
    <p:extLst>
      <p:ext uri="{BB962C8B-B14F-4D97-AF65-F5344CB8AC3E}">
        <p14:creationId xmlns:p14="http://schemas.microsoft.com/office/powerpoint/2010/main" val="262155285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Using the </a:t>
            </a:r>
            <a:r>
              <a:rPr lang="en-US" dirty="0" err="1"/>
              <a:t>statsmodels</a:t>
            </a:r>
            <a:r>
              <a:rPr lang="en-US" b="0" i="0" dirty="0">
                <a:solidFill>
                  <a:srgbClr val="6D737D"/>
                </a:solidFill>
                <a:effectLst/>
                <a:latin typeface="walsheim"/>
              </a:rPr>
              <a:t> package, we can estimate the CDF giving us the </a:t>
            </a:r>
            <a:r>
              <a:rPr lang="en-US" b="1" i="0" dirty="0">
                <a:solidFill>
                  <a:srgbClr val="6D737D"/>
                </a:solidFill>
                <a:effectLst/>
                <a:latin typeface="walsheim"/>
              </a:rPr>
              <a:t>empirical cumulative distribution function</a:t>
            </a:r>
            <a:r>
              <a:rPr lang="en-US" b="0" i="0" dirty="0">
                <a:solidFill>
                  <a:srgbClr val="6D737D"/>
                </a:solidFill>
                <a:effectLst/>
                <a:latin typeface="walsheim"/>
              </a:rPr>
              <a:t> (</a:t>
            </a:r>
            <a:r>
              <a:rPr lang="en-US" b="1" i="0" dirty="0">
                <a:solidFill>
                  <a:srgbClr val="6D737D"/>
                </a:solidFill>
                <a:effectLst/>
                <a:latin typeface="walsheim"/>
              </a:rPr>
              <a:t>ECDF</a:t>
            </a:r>
            <a:r>
              <a:rPr lang="en-US" b="0" i="0" dirty="0">
                <a:solidFill>
                  <a:srgbClr val="6D737D"/>
                </a:solidFill>
                <a:effectLst/>
                <a:latin typeface="walsheim"/>
              </a:rPr>
              <a:t>).</a:t>
            </a:r>
            <a:endParaRPr dirty="0">
              <a:uFillTx/>
            </a:endParaRPr>
          </a:p>
        </p:txBody>
      </p:sp>
    </p:spTree>
    <p:extLst>
      <p:ext uri="{BB962C8B-B14F-4D97-AF65-F5344CB8AC3E}">
        <p14:creationId xmlns:p14="http://schemas.microsoft.com/office/powerpoint/2010/main" val="15798427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This can be very useful in gaining a better understanding of our data when we conduct our EDA. However, we must be careful how we interpret this and how we explain it to others, if we choose to do so. </a:t>
            </a:r>
            <a:endParaRPr dirty="0">
              <a:uFillTx/>
            </a:endParaRPr>
          </a:p>
        </p:txBody>
      </p:sp>
    </p:spTree>
    <p:extLst>
      <p:ext uri="{BB962C8B-B14F-4D97-AF65-F5344CB8AC3E}">
        <p14:creationId xmlns:p14="http://schemas.microsoft.com/office/powerpoint/2010/main" val="42240976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This can be very useful in gaining a better understanding of our data when we conduct our EDA. However, we must be careful how we interpret this and how we explain it to others, if we choose to do so. </a:t>
            </a:r>
            <a:endParaRPr dirty="0">
              <a:uFillTx/>
            </a:endParaRPr>
          </a:p>
        </p:txBody>
      </p:sp>
    </p:spTree>
    <p:extLst>
      <p:ext uri="{BB962C8B-B14F-4D97-AF65-F5344CB8AC3E}">
        <p14:creationId xmlns:p14="http://schemas.microsoft.com/office/powerpoint/2010/main" val="142657964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12180593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sz="1100" dirty="0"/>
              <a:t>Notice that we do lose some information we had in the other plots. </a:t>
            </a:r>
          </a:p>
          <a:p>
            <a:pPr marL="158750" indent="0">
              <a:buNone/>
            </a:pPr>
            <a:endParaRPr lang="en-US" sz="1100" dirty="0">
              <a:uFillTx/>
            </a:endParaRPr>
          </a:p>
          <a:p>
            <a:pPr marL="158750" indent="0">
              <a:buNone/>
            </a:pPr>
            <a:endParaRPr lang="en-US" sz="1100" dirty="0">
              <a:uFillTx/>
            </a:endParaRPr>
          </a:p>
          <a:p>
            <a:pPr marL="158750" indent="0">
              <a:buNone/>
            </a:pPr>
            <a:endParaRPr lang="en-US" sz="1100" dirty="0">
              <a:uFillTx/>
            </a:endParaRPr>
          </a:p>
          <a:p>
            <a:pPr marL="158750" indent="0">
              <a:buNone/>
            </a:pPr>
            <a:endParaRPr lang="en-US" sz="1100" dirty="0">
              <a:uFillTx/>
            </a:endParaRPr>
          </a:p>
          <a:p>
            <a:pPr algn="l"/>
            <a:r>
              <a:rPr lang="en-US" b="0" i="0" dirty="0">
                <a:solidFill>
                  <a:srgbClr val="6D737D"/>
                </a:solidFill>
                <a:effectLst/>
                <a:latin typeface="walsheim"/>
              </a:rPr>
              <a:t>Tip</a:t>
            </a:r>
          </a:p>
          <a:p>
            <a:pPr algn="l"/>
            <a:r>
              <a:rPr lang="en-US" b="0" i="0" dirty="0">
                <a:solidFill>
                  <a:srgbClr val="6D737D"/>
                </a:solidFill>
                <a:effectLst/>
                <a:latin typeface="walsheim"/>
              </a:rPr>
              <a:t>We can create a notched box plot by passing in notch=True. The notch marks a 95% confidence interval around the median, which can be helpful when comparing differences between groups. There is an example in the notebook.</a:t>
            </a:r>
          </a:p>
          <a:p>
            <a:pPr algn="l"/>
            <a:r>
              <a:rPr lang="en-US" b="0" i="0" dirty="0">
                <a:solidFill>
                  <a:srgbClr val="6D737D"/>
                </a:solidFill>
                <a:effectLst/>
                <a:latin typeface="walsheim"/>
              </a:rPr>
              <a:t>We can also call the boxplot() method after calling </a:t>
            </a:r>
            <a:r>
              <a:rPr lang="en-US" b="0" i="0" dirty="0" err="1">
                <a:solidFill>
                  <a:srgbClr val="6D737D"/>
                </a:solidFill>
                <a:effectLst/>
                <a:latin typeface="walsheim"/>
              </a:rPr>
              <a:t>groupby</a:t>
            </a:r>
            <a:r>
              <a:rPr lang="en-US" b="0" i="0" dirty="0">
                <a:solidFill>
                  <a:srgbClr val="6D737D"/>
                </a:solidFill>
                <a:effectLst/>
                <a:latin typeface="walsheim"/>
              </a:rPr>
              <a:t>().</a:t>
            </a:r>
          </a:p>
          <a:p>
            <a:pPr marL="158750" indent="0">
              <a:buNone/>
            </a:pPr>
            <a:endParaRPr dirty="0">
              <a:uFillTx/>
            </a:endParaRPr>
          </a:p>
        </p:txBody>
      </p:sp>
    </p:spTree>
    <p:extLst>
      <p:ext uri="{BB962C8B-B14F-4D97-AF65-F5344CB8AC3E}">
        <p14:creationId xmlns:p14="http://schemas.microsoft.com/office/powerpoint/2010/main" val="135087296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74058585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69309484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The USGS website mentions situations in which certain measurement techniques can't be used and the range of magnitudes each measurement technique is authoritative for (when outside that range, other techniques are used). </a:t>
            </a:r>
            <a:endParaRPr dirty="0">
              <a:uFillTx/>
            </a:endParaRPr>
          </a:p>
        </p:txBody>
      </p:sp>
    </p:spTree>
    <p:extLst>
      <p:ext uri="{BB962C8B-B14F-4D97-AF65-F5344CB8AC3E}">
        <p14:creationId xmlns:p14="http://schemas.microsoft.com/office/powerpoint/2010/main" val="793572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If we want to present this visualization, we would have to go back and add our axis labels, plot title, legend (if applicable), and possibly fix the </a:t>
            </a:r>
            <a:r>
              <a:rPr lang="en-US" b="0" i="1" dirty="0">
                <a:solidFill>
                  <a:srgbClr val="6D737D"/>
                </a:solidFill>
                <a:effectLst/>
                <a:latin typeface="walsheim"/>
              </a:rPr>
              <a:t>y</a:t>
            </a:r>
            <a:r>
              <a:rPr lang="en-US" b="0" i="0" dirty="0">
                <a:solidFill>
                  <a:srgbClr val="6D737D"/>
                </a:solidFill>
                <a:effectLst/>
                <a:latin typeface="walsheim"/>
              </a:rPr>
              <a:t>-axis range; this will be covered in the next lesson when we discuss formatting and customizing the appearance of our plots. Pandas and seaborn will take care of some of this for us, at least.</a:t>
            </a:r>
          </a:p>
          <a:p>
            <a:pPr algn="l"/>
            <a:r>
              <a:rPr lang="en-US" b="0" i="0" dirty="0">
                <a:solidFill>
                  <a:srgbClr val="6D737D"/>
                </a:solidFill>
                <a:effectLst/>
                <a:latin typeface="walsheim"/>
              </a:rPr>
              <a:t>For the remainder of this course, we will be using the %matplotlib inline magic command (remember, this needs to be used in a Jupyter Notebook to work), so we won't be calling </a:t>
            </a:r>
            <a:r>
              <a:rPr lang="en-US" b="0" i="0" dirty="0" err="1">
                <a:solidFill>
                  <a:srgbClr val="6D737D"/>
                </a:solidFill>
                <a:effectLst/>
                <a:latin typeface="walsheim"/>
              </a:rPr>
              <a:t>plt.show</a:t>
            </a:r>
            <a:r>
              <a:rPr lang="en-US" b="0" i="0" dirty="0">
                <a:solidFill>
                  <a:srgbClr val="6D737D"/>
                </a:solidFill>
                <a:effectLst/>
                <a:latin typeface="walsheim"/>
              </a:rPr>
              <a:t>() after our plotting code.</a:t>
            </a:r>
          </a:p>
          <a:p>
            <a:pPr marL="158750" indent="0">
              <a:buNone/>
            </a:pPr>
            <a:endParaRPr dirty="0">
              <a:uFillTx/>
            </a:endParaRPr>
          </a:p>
        </p:txBody>
      </p:sp>
    </p:spTree>
    <p:extLst>
      <p:ext uri="{BB962C8B-B14F-4D97-AF65-F5344CB8AC3E}">
        <p14:creationId xmlns:p14="http://schemas.microsoft.com/office/powerpoint/2010/main" val="30435695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Important note</a:t>
            </a:r>
          </a:p>
          <a:p>
            <a:pPr algn="l"/>
            <a:r>
              <a:rPr lang="en-US" b="0" i="0" dirty="0">
                <a:solidFill>
                  <a:srgbClr val="6D737D"/>
                </a:solidFill>
                <a:effectLst/>
                <a:latin typeface="walsheim"/>
              </a:rPr>
              <a:t>While histograms, KDEs, ECDFs, and box plots are all ways of looking at the distribution of the data, we saw that each visualization showed us a different aspect of it. It's important to visualize the data from many angles before drawing any conclusions.</a:t>
            </a:r>
          </a:p>
          <a:p>
            <a:pPr marL="158750" indent="0">
              <a:buNone/>
            </a:pPr>
            <a:endParaRPr dirty="0">
              <a:uFillTx/>
            </a:endParaRPr>
          </a:p>
        </p:txBody>
      </p:sp>
    </p:spTree>
    <p:extLst>
      <p:ext uri="{BB962C8B-B14F-4D97-AF65-F5344CB8AC3E}">
        <p14:creationId xmlns:p14="http://schemas.microsoft.com/office/powerpoint/2010/main" val="168712335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algn="l"/>
            <a:r>
              <a:rPr lang="en-US" b="0" i="0" dirty="0">
                <a:solidFill>
                  <a:srgbClr val="6D737D"/>
                </a:solidFill>
                <a:effectLst/>
                <a:latin typeface="walsheim"/>
              </a:rPr>
              <a:t>When working with categorical data, we can create bar plots for displaying counts of our data or frequencies of particular values. The bars can be vertical (kind='bar') or horizontal (kind='</a:t>
            </a:r>
            <a:r>
              <a:rPr lang="en-US" b="0" i="0" dirty="0" err="1">
                <a:solidFill>
                  <a:srgbClr val="6D737D"/>
                </a:solidFill>
                <a:effectLst/>
                <a:latin typeface="walsheim"/>
              </a:rPr>
              <a:t>barh</a:t>
            </a:r>
            <a:r>
              <a:rPr lang="en-US" b="0" i="0" dirty="0">
                <a:solidFill>
                  <a:srgbClr val="6D737D"/>
                </a:solidFill>
                <a:effectLst/>
                <a:latin typeface="walsheim"/>
              </a:rPr>
              <a:t>'). Vertical bar plots are useful when we have many categories or there is some order to the categories (for example, an evolution over time). Horizontal bar plots make it easy to compare the size of each category while allowing sufficient space on the margin for long category names (without the need to rotate them).</a:t>
            </a:r>
          </a:p>
          <a:p>
            <a:pPr algn="l"/>
            <a:r>
              <a:rPr lang="en-US" b="0" i="0" dirty="0">
                <a:solidFill>
                  <a:srgbClr val="6D737D"/>
                </a:solidFill>
                <a:effectLst/>
                <a:latin typeface="walsheim"/>
              </a:rPr>
              <a:t>We can use a horizontal bar plot to see which places in the quakes </a:t>
            </a:r>
            <a:r>
              <a:rPr lang="en-US" b="0" i="0" dirty="0" err="1">
                <a:solidFill>
                  <a:srgbClr val="6D737D"/>
                </a:solidFill>
                <a:effectLst/>
                <a:latin typeface="walsheim"/>
              </a:rPr>
              <a:t>dataframe</a:t>
            </a:r>
            <a:r>
              <a:rPr lang="en-US" b="0" i="0" dirty="0">
                <a:solidFill>
                  <a:srgbClr val="6D737D"/>
                </a:solidFill>
                <a:effectLst/>
                <a:latin typeface="walsheim"/>
              </a:rPr>
              <a:t> have had the most earthquakes. First, we call the </a:t>
            </a:r>
            <a:r>
              <a:rPr lang="en-US" b="0" i="0" dirty="0" err="1">
                <a:solidFill>
                  <a:srgbClr val="6D737D"/>
                </a:solidFill>
                <a:effectLst/>
                <a:latin typeface="walsheim"/>
              </a:rPr>
              <a:t>value_counts</a:t>
            </a:r>
            <a:r>
              <a:rPr lang="en-US" b="0" i="0" dirty="0">
                <a:solidFill>
                  <a:srgbClr val="6D737D"/>
                </a:solidFill>
                <a:effectLst/>
                <a:latin typeface="walsheim"/>
              </a:rPr>
              <a:t>() method on the </a:t>
            </a:r>
            <a:r>
              <a:rPr lang="en-US" b="0" i="0" dirty="0" err="1">
                <a:solidFill>
                  <a:srgbClr val="6D737D"/>
                </a:solidFill>
                <a:effectLst/>
                <a:latin typeface="walsheim"/>
              </a:rPr>
              <a:t>parsed_place</a:t>
            </a:r>
            <a:r>
              <a:rPr lang="en-US" b="0" i="0" dirty="0">
                <a:solidFill>
                  <a:srgbClr val="6D737D"/>
                </a:solidFill>
                <a:effectLst/>
                <a:latin typeface="walsheim"/>
              </a:rPr>
              <a:t> series and take the top 15 places for earthquakes. Next, we reverse the order so that the smallest ones in this list are on top, which will sort the highest to the top of the bar plot that we will make. </a:t>
            </a:r>
          </a:p>
          <a:p>
            <a:pPr marL="158750" indent="0">
              <a:buNone/>
            </a:pPr>
            <a:endParaRPr lang="en-US" dirty="0">
              <a:uFillTx/>
            </a:endParaRPr>
          </a:p>
          <a:p>
            <a:pPr marL="158750" indent="0">
              <a:buNone/>
            </a:pPr>
            <a:endParaRPr lang="en-US" dirty="0">
              <a:uFillTx/>
            </a:endParaRPr>
          </a:p>
          <a:p>
            <a:pPr marL="158750" indent="0">
              <a:buNone/>
            </a:pPr>
            <a:endParaRPr lang="en-US" dirty="0">
              <a:uFillTx/>
            </a:endParaRPr>
          </a:p>
          <a:p>
            <a:pPr marL="158750" indent="0">
              <a:buNone/>
            </a:pPr>
            <a:endParaRPr lang="en-US" dirty="0">
              <a:uFillTx/>
            </a:endParaRPr>
          </a:p>
          <a:p>
            <a:pPr marL="158750" indent="0">
              <a:buNone/>
            </a:pPr>
            <a:r>
              <a:rPr lang="en-US" b="0" i="0" dirty="0">
                <a:solidFill>
                  <a:srgbClr val="6D737D"/>
                </a:solidFill>
                <a:effectLst/>
                <a:latin typeface="walsheim"/>
              </a:rPr>
              <a:t>Remember, slicing notation is </a:t>
            </a:r>
            <a:r>
              <a:rPr lang="en-US" dirty="0"/>
              <a:t>[</a:t>
            </a:r>
            <a:r>
              <a:rPr lang="en-US" dirty="0" err="1"/>
              <a:t>start:stop:step</a:t>
            </a:r>
            <a:r>
              <a:rPr lang="en-US" dirty="0"/>
              <a:t>]</a:t>
            </a:r>
            <a:r>
              <a:rPr lang="en-US" b="0" i="0" dirty="0">
                <a:solidFill>
                  <a:srgbClr val="6D737D"/>
                </a:solidFill>
                <a:effectLst/>
                <a:latin typeface="walsheim"/>
              </a:rPr>
              <a:t>, and in this case, since the step is negative, the order is reversed; we start at index </a:t>
            </a:r>
            <a:r>
              <a:rPr lang="en-US" dirty="0"/>
              <a:t>14</a:t>
            </a:r>
            <a:r>
              <a:rPr lang="en-US" b="0" i="0" dirty="0">
                <a:solidFill>
                  <a:srgbClr val="6D737D"/>
                </a:solidFill>
                <a:effectLst/>
                <a:latin typeface="walsheim"/>
              </a:rPr>
              <a:t> (the 15th entry) and get closer to index </a:t>
            </a:r>
            <a:r>
              <a:rPr lang="en-US" dirty="0"/>
              <a:t>0</a:t>
            </a:r>
            <a:r>
              <a:rPr lang="en-US" b="0" i="0" dirty="0">
                <a:solidFill>
                  <a:srgbClr val="6D737D"/>
                </a:solidFill>
                <a:effectLst/>
                <a:latin typeface="walsheim"/>
              </a:rPr>
              <a:t> each time. By passing </a:t>
            </a:r>
            <a:r>
              <a:rPr lang="en-US" dirty="0"/>
              <a:t>kind='</a:t>
            </a:r>
            <a:r>
              <a:rPr lang="en-US" dirty="0" err="1"/>
              <a:t>barh</a:t>
            </a:r>
            <a:r>
              <a:rPr lang="en-US" dirty="0"/>
              <a:t>'</a:t>
            </a:r>
            <a:r>
              <a:rPr lang="en-US" b="0" i="0" dirty="0">
                <a:solidFill>
                  <a:srgbClr val="6D737D"/>
                </a:solidFill>
                <a:effectLst/>
                <a:latin typeface="walsheim"/>
              </a:rPr>
              <a:t>, we get a horizontal bar plot that shows that most of the earthquakes in this dataset occur in Alaska. </a:t>
            </a:r>
            <a:endParaRPr dirty="0">
              <a:uFillTx/>
            </a:endParaRPr>
          </a:p>
        </p:txBody>
      </p:sp>
    </p:spTree>
    <p:extLst>
      <p:ext uri="{BB962C8B-B14F-4D97-AF65-F5344CB8AC3E}">
        <p14:creationId xmlns:p14="http://schemas.microsoft.com/office/powerpoint/2010/main" val="391272482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Our data also contains information about whether the earthquake was accompanied by a tsunami. </a:t>
            </a:r>
            <a:endParaRPr dirty="0">
              <a:uFillTx/>
            </a:endParaRPr>
          </a:p>
        </p:txBody>
      </p:sp>
    </p:spTree>
    <p:extLst>
      <p:ext uri="{BB962C8B-B14F-4D97-AF65-F5344CB8AC3E}">
        <p14:creationId xmlns:p14="http://schemas.microsoft.com/office/powerpoint/2010/main" val="42764651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Notice that this time, we used </a:t>
            </a:r>
            <a:r>
              <a:rPr lang="en-US" dirty="0" err="1"/>
              <a:t>iloc</a:t>
            </a:r>
            <a:r>
              <a:rPr lang="en-US" dirty="0"/>
              <a:t>[-10:,]</a:t>
            </a:r>
            <a:r>
              <a:rPr lang="en-US" b="0" i="0" dirty="0">
                <a:solidFill>
                  <a:srgbClr val="6D737D"/>
                </a:solidFill>
                <a:effectLst/>
                <a:latin typeface="walsheim"/>
              </a:rPr>
              <a:t>, which starts at the 10th largest value (since </a:t>
            </a:r>
            <a:r>
              <a:rPr lang="en-US" dirty="0" err="1"/>
              <a:t>sort_values</a:t>
            </a:r>
            <a:r>
              <a:rPr lang="en-US" dirty="0"/>
              <a:t>()</a:t>
            </a:r>
            <a:r>
              <a:rPr lang="en-US" b="0" i="0" dirty="0">
                <a:solidFill>
                  <a:srgbClr val="6D737D"/>
                </a:solidFill>
                <a:effectLst/>
                <a:latin typeface="walsheim"/>
              </a:rPr>
              <a:t> sorts in ascending order by default) and goes to the largest value, giving us the top 10. </a:t>
            </a:r>
            <a:endParaRPr dirty="0">
              <a:uFillTx/>
            </a:endParaRPr>
          </a:p>
        </p:txBody>
      </p:sp>
    </p:spTree>
    <p:extLst>
      <p:ext uri="{BB962C8B-B14F-4D97-AF65-F5344CB8AC3E}">
        <p14:creationId xmlns:p14="http://schemas.microsoft.com/office/powerpoint/2010/main" val="34646412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After seeing something like this, we may be prompted to look further into the number of tsunamis in Indonesia each day. </a:t>
            </a:r>
            <a:endParaRPr dirty="0">
              <a:uFillTx/>
            </a:endParaRPr>
          </a:p>
        </p:txBody>
      </p:sp>
    </p:spTree>
    <p:extLst>
      <p:ext uri="{BB962C8B-B14F-4D97-AF65-F5344CB8AC3E}">
        <p14:creationId xmlns:p14="http://schemas.microsoft.com/office/powerpoint/2010/main" val="17491393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endParaRPr dirty="0">
              <a:uFillTx/>
            </a:endParaRPr>
          </a:p>
        </p:txBody>
      </p:sp>
    </p:spTree>
    <p:extLst>
      <p:ext uri="{BB962C8B-B14F-4D97-AF65-F5344CB8AC3E}">
        <p14:creationId xmlns:p14="http://schemas.microsoft.com/office/powerpoint/2010/main" val="60867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We can also create grouped bars from a single column's values by using </a:t>
            </a:r>
            <a:r>
              <a:rPr lang="en-US" dirty="0" err="1"/>
              <a:t>groupby</a:t>
            </a:r>
            <a:r>
              <a:rPr lang="en-US" dirty="0"/>
              <a:t>()</a:t>
            </a:r>
            <a:r>
              <a:rPr lang="en-US" b="0" i="0" dirty="0">
                <a:solidFill>
                  <a:srgbClr val="6D737D"/>
                </a:solidFill>
                <a:effectLst/>
                <a:latin typeface="walsheim"/>
              </a:rPr>
              <a:t> and </a:t>
            </a:r>
            <a:r>
              <a:rPr lang="en-US" dirty="0"/>
              <a:t>unstack()</a:t>
            </a:r>
            <a:r>
              <a:rPr lang="en-US" b="0" i="0" dirty="0">
                <a:solidFill>
                  <a:srgbClr val="6D737D"/>
                </a:solidFill>
                <a:effectLst/>
                <a:latin typeface="walsheim"/>
              </a:rPr>
              <a:t>. This makes it possible for us to generate bars for each distinct value in the column. Let's use this strategy to take a look at the frequency of a tsunami accompanying an earthquake, as a percentage. We can handle this using the </a:t>
            </a:r>
            <a:r>
              <a:rPr lang="en-US" dirty="0"/>
              <a:t>apply()</a:t>
            </a:r>
            <a:r>
              <a:rPr lang="en-US" b="0" i="0" dirty="0">
                <a:solidFill>
                  <a:srgbClr val="6D737D"/>
                </a:solidFill>
                <a:effectLst/>
                <a:latin typeface="walsheim"/>
              </a:rPr>
              <a:t> method, as we learned in </a:t>
            </a:r>
            <a:r>
              <a:rPr lang="en-US" b="0" i="1" u="none" strike="noStrike" dirty="0">
                <a:solidFill>
                  <a:srgbClr val="4AC5E3"/>
                </a:solidFill>
                <a:effectLst/>
                <a:latin typeface="walsheim"/>
                <a:hlinkClick r:id="rId3"/>
              </a:rPr>
              <a:t>lesson 4</a:t>
            </a:r>
            <a:r>
              <a:rPr lang="en-US" b="0" i="0" dirty="0">
                <a:solidFill>
                  <a:srgbClr val="6D737D"/>
                </a:solidFill>
                <a:effectLst/>
                <a:latin typeface="walsheim"/>
              </a:rPr>
              <a:t>, </a:t>
            </a:r>
            <a:r>
              <a:rPr lang="en-US" b="0" i="1" dirty="0">
                <a:solidFill>
                  <a:srgbClr val="6D737D"/>
                </a:solidFill>
                <a:effectLst/>
                <a:latin typeface="walsheim"/>
              </a:rPr>
              <a:t>Aggregating Pandas DataFrames</a:t>
            </a:r>
            <a:r>
              <a:rPr lang="en-US" b="0" i="0" dirty="0">
                <a:solidFill>
                  <a:srgbClr val="6D737D"/>
                </a:solidFill>
                <a:effectLst/>
                <a:latin typeface="walsheim"/>
              </a:rPr>
              <a:t>, along </a:t>
            </a:r>
            <a:r>
              <a:rPr lang="en-US" dirty="0"/>
              <a:t>axis=1</a:t>
            </a:r>
            <a:r>
              <a:rPr lang="en-US" b="0" i="0" dirty="0">
                <a:solidFill>
                  <a:srgbClr val="6D737D"/>
                </a:solidFill>
                <a:effectLst/>
                <a:latin typeface="walsheim"/>
              </a:rPr>
              <a:t> (to apply row by row).</a:t>
            </a:r>
            <a:endParaRPr dirty="0">
              <a:uFillTx/>
            </a:endParaRPr>
          </a:p>
        </p:txBody>
      </p:sp>
    </p:spTree>
    <p:extLst>
      <p:ext uri="{BB962C8B-B14F-4D97-AF65-F5344CB8AC3E}">
        <p14:creationId xmlns:p14="http://schemas.microsoft.com/office/powerpoint/2010/main" val="249136905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Christmas Island had one earthquake during this time period, but it was accompanied by a tsunami. </a:t>
            </a:r>
            <a:endParaRPr dirty="0">
              <a:uFillTx/>
            </a:endParaRPr>
          </a:p>
        </p:txBody>
      </p:sp>
    </p:spTree>
    <p:extLst>
      <p:ext uri="{BB962C8B-B14F-4D97-AF65-F5344CB8AC3E}">
        <p14:creationId xmlns:p14="http://schemas.microsoft.com/office/powerpoint/2010/main" val="112715967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Tip</a:t>
            </a:r>
          </a:p>
          <a:p>
            <a:pPr algn="l"/>
            <a:r>
              <a:rPr lang="en-US" b="0" i="0" dirty="0">
                <a:solidFill>
                  <a:srgbClr val="6D737D"/>
                </a:solidFill>
                <a:effectLst/>
                <a:latin typeface="walsheim"/>
              </a:rPr>
              <a:t>When saving the preceding plots, long category names may get cut off; if that's the case, try running </a:t>
            </a:r>
            <a:r>
              <a:rPr lang="en-US" b="0" i="0" dirty="0" err="1">
                <a:solidFill>
                  <a:srgbClr val="6D737D"/>
                </a:solidFill>
                <a:effectLst/>
                <a:latin typeface="walsheim"/>
              </a:rPr>
              <a:t>plt.tight_layout</a:t>
            </a:r>
            <a:r>
              <a:rPr lang="en-US" b="0" i="0" dirty="0">
                <a:solidFill>
                  <a:srgbClr val="6D737D"/>
                </a:solidFill>
                <a:effectLst/>
                <a:latin typeface="walsheim"/>
              </a:rPr>
              <a:t>() before saving.</a:t>
            </a:r>
          </a:p>
          <a:p>
            <a:pPr algn="l"/>
            <a:endParaRPr dirty="0">
              <a:uFillTx/>
            </a:endParaRPr>
          </a:p>
        </p:txBody>
      </p:sp>
    </p:spTree>
    <p:extLst>
      <p:ext uri="{BB962C8B-B14F-4D97-AF65-F5344CB8AC3E}">
        <p14:creationId xmlns:p14="http://schemas.microsoft.com/office/powerpoint/2010/main" val="226013655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endParaRPr dirty="0">
              <a:uFillTx/>
            </a:endParaRPr>
          </a:p>
        </p:txBody>
      </p:sp>
    </p:spTree>
    <p:extLst>
      <p:ext uri="{BB962C8B-B14F-4D97-AF65-F5344CB8AC3E}">
        <p14:creationId xmlns:p14="http://schemas.microsoft.com/office/powerpoint/2010/main" val="2378900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Important note</a:t>
            </a:r>
          </a:p>
          <a:p>
            <a:pPr algn="l"/>
            <a:r>
              <a:rPr lang="en-US" b="0" i="0" dirty="0">
                <a:solidFill>
                  <a:srgbClr val="6D737D"/>
                </a:solidFill>
                <a:effectLst/>
                <a:latin typeface="walsheim"/>
              </a:rPr>
              <a:t>Be sure to run the %matplotlib inline magic command now if you are using a Jupyter Notebook. This ensures that the plotting code in the rest of this lesson displays the output automatically.</a:t>
            </a:r>
          </a:p>
          <a:p>
            <a:pPr algn="l"/>
            <a:r>
              <a:rPr lang="en-US" b="0" i="0" dirty="0">
                <a:solidFill>
                  <a:srgbClr val="6D737D"/>
                </a:solidFill>
                <a:effectLst/>
                <a:latin typeface="walsheim"/>
              </a:rPr>
              <a:t>We can also use the </a:t>
            </a:r>
            <a:r>
              <a:rPr lang="en-US" b="0" i="0" dirty="0" err="1">
                <a:solidFill>
                  <a:srgbClr val="6D737D"/>
                </a:solidFill>
                <a:effectLst/>
                <a:latin typeface="walsheim"/>
              </a:rPr>
              <a:t>plt.plot</a:t>
            </a:r>
            <a:r>
              <a:rPr lang="en-US" b="0" i="0" dirty="0">
                <a:solidFill>
                  <a:srgbClr val="6D737D"/>
                </a:solidFill>
                <a:effectLst/>
                <a:latin typeface="walsheim"/>
              </a:rPr>
              <a:t>() function to generate scatter plots, provided that we specify a format string for the plot as the third argument. A format string is of the form '[marker][</a:t>
            </a:r>
            <a:r>
              <a:rPr lang="en-US" b="0" i="0" dirty="0" err="1">
                <a:solidFill>
                  <a:srgbClr val="6D737D"/>
                </a:solidFill>
                <a:effectLst/>
                <a:latin typeface="walsheim"/>
              </a:rPr>
              <a:t>linestyle</a:t>
            </a:r>
            <a:r>
              <a:rPr lang="en-US" b="0" i="0" dirty="0">
                <a:solidFill>
                  <a:srgbClr val="6D737D"/>
                </a:solidFill>
                <a:effectLst/>
                <a:latin typeface="walsheim"/>
              </a:rPr>
              <a:t>][color]'; for example, '--k' for a black dashed line. Since we don't want a line for the scatter plot, we omit the </a:t>
            </a:r>
            <a:r>
              <a:rPr lang="en-US" b="0" i="0" dirty="0" err="1">
                <a:solidFill>
                  <a:srgbClr val="6D737D"/>
                </a:solidFill>
                <a:effectLst/>
                <a:latin typeface="walsheim"/>
              </a:rPr>
              <a:t>linestyle</a:t>
            </a:r>
            <a:r>
              <a:rPr lang="en-US" b="0" i="0" dirty="0">
                <a:solidFill>
                  <a:srgbClr val="6D737D"/>
                </a:solidFill>
                <a:effectLst/>
                <a:latin typeface="walsheim"/>
              </a:rPr>
              <a:t> component. We can make a scatter plot of red circles with the 'or' format string; here, o is for circles and r is for the color red. The following code generates a scatter plot of high price versus low price. </a:t>
            </a:r>
          </a:p>
          <a:p>
            <a:pPr marL="158750" indent="0">
              <a:buNone/>
            </a:pPr>
            <a:endParaRPr dirty="0">
              <a:uFillTx/>
            </a:endParaRPr>
          </a:p>
        </p:txBody>
      </p:sp>
    </p:spTree>
    <p:extLst>
      <p:ext uri="{BB962C8B-B14F-4D97-AF65-F5344CB8AC3E}">
        <p14:creationId xmlns:p14="http://schemas.microsoft.com/office/powerpoint/2010/main" val="377053551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sz="1100" dirty="0"/>
              <a:t>This makes sense since it is the original magnitude relationship defined by Richter and Gutenberg in 1935 for local earthquakes, according to the USGS page explaining the </a:t>
            </a:r>
            <a:r>
              <a:rPr lang="en-US" sz="1100" dirty="0" err="1"/>
              <a:t>magType</a:t>
            </a:r>
            <a:r>
              <a:rPr lang="en-US" sz="1100" dirty="0"/>
              <a:t> field in the dataset we are using (https://www.usgs.gov/natural-hazards/earthquake-hazards/science/magnitude-types):</a:t>
            </a:r>
            <a:endParaRPr dirty="0">
              <a:uFillTx/>
            </a:endParaRPr>
          </a:p>
        </p:txBody>
      </p:sp>
    </p:spTree>
    <p:extLst>
      <p:ext uri="{BB962C8B-B14F-4D97-AF65-F5344CB8AC3E}">
        <p14:creationId xmlns:p14="http://schemas.microsoft.com/office/powerpoint/2010/main" val="379960271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To do so, we can make a stacked bar plot. First, we will round all magnitudes down to the nearest integer. This means that all earthquakes will be marked as the part of the magnitude before the decimal point (for example, 5.5 gets marked as 5, just like 5.7, 5.2, and 5.0). </a:t>
            </a:r>
            <a:endParaRPr dirty="0">
              <a:uFillTx/>
            </a:endParaRPr>
          </a:p>
        </p:txBody>
      </p:sp>
    </p:spTree>
    <p:extLst>
      <p:ext uri="{BB962C8B-B14F-4D97-AF65-F5344CB8AC3E}">
        <p14:creationId xmlns:p14="http://schemas.microsoft.com/office/powerpoint/2010/main" val="164103506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endParaRPr dirty="0">
              <a:uFillTx/>
            </a:endParaRPr>
          </a:p>
        </p:txBody>
      </p:sp>
    </p:spTree>
    <p:extLst>
      <p:ext uri="{BB962C8B-B14F-4D97-AF65-F5344CB8AC3E}">
        <p14:creationId xmlns:p14="http://schemas.microsoft.com/office/powerpoint/2010/main" val="48600340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endParaRPr dirty="0">
              <a:uFillTx/>
            </a:endParaRPr>
          </a:p>
        </p:txBody>
      </p:sp>
    </p:spTree>
    <p:extLst>
      <p:ext uri="{BB962C8B-B14F-4D97-AF65-F5344CB8AC3E}">
        <p14:creationId xmlns:p14="http://schemas.microsoft.com/office/powerpoint/2010/main" val="392823192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The other bars are dwarfed in comparison to </a:t>
            </a:r>
            <a:r>
              <a:rPr lang="en-US" dirty="0"/>
              <a:t>ml</a:t>
            </a:r>
            <a:r>
              <a:rPr lang="en-US" b="0" i="0" dirty="0">
                <a:solidFill>
                  <a:srgbClr val="6D737D"/>
                </a:solidFill>
                <a:effectLst/>
                <a:latin typeface="walsheim"/>
              </a:rPr>
              <a:t>, which makes it difficult for us to see which magnitude types assign higher magnitudes to earthquakes. To address this, we can make a normalized stacked bar plot. </a:t>
            </a:r>
            <a:endParaRPr dirty="0">
              <a:uFillTx/>
            </a:endParaRPr>
          </a:p>
        </p:txBody>
      </p:sp>
    </p:spTree>
    <p:extLst>
      <p:ext uri="{BB962C8B-B14F-4D97-AF65-F5344CB8AC3E}">
        <p14:creationId xmlns:p14="http://schemas.microsoft.com/office/powerpoint/2010/main" val="290298111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endParaRPr dirty="0">
              <a:uFillTx/>
            </a:endParaRPr>
          </a:p>
        </p:txBody>
      </p:sp>
    </p:spTree>
    <p:extLst>
      <p:ext uri="{BB962C8B-B14F-4D97-AF65-F5344CB8AC3E}">
        <p14:creationId xmlns:p14="http://schemas.microsoft.com/office/powerpoint/2010/main" val="124802459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Note that we can also use this strategy with a call to the </a:t>
            </a:r>
            <a:r>
              <a:rPr lang="en-US" dirty="0" err="1"/>
              <a:t>groupby</a:t>
            </a:r>
            <a:r>
              <a:rPr lang="en-US" dirty="0"/>
              <a:t>()</a:t>
            </a:r>
            <a:r>
              <a:rPr lang="en-US" b="0" i="0" dirty="0">
                <a:solidFill>
                  <a:srgbClr val="6D737D"/>
                </a:solidFill>
                <a:effectLst/>
                <a:latin typeface="walsheim"/>
              </a:rPr>
              <a:t> and then </a:t>
            </a:r>
            <a:r>
              <a:rPr lang="en-US" dirty="0"/>
              <a:t>unstack()</a:t>
            </a:r>
            <a:r>
              <a:rPr lang="en-US" b="0" i="0" dirty="0">
                <a:solidFill>
                  <a:srgbClr val="6D737D"/>
                </a:solidFill>
                <a:effectLst/>
                <a:latin typeface="walsheim"/>
              </a:rPr>
              <a:t> methods.</a:t>
            </a:r>
            <a:endParaRPr dirty="0">
              <a:uFillTx/>
            </a:endParaRPr>
          </a:p>
        </p:txBody>
      </p:sp>
    </p:spTree>
    <p:extLst>
      <p:ext uri="{BB962C8B-B14F-4D97-AF65-F5344CB8AC3E}">
        <p14:creationId xmlns:p14="http://schemas.microsoft.com/office/powerpoint/2010/main" val="159496976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endParaRPr dirty="0">
              <a:uFillTx/>
            </a:endParaRPr>
          </a:p>
        </p:txBody>
      </p:sp>
    </p:spTree>
    <p:extLst>
      <p:ext uri="{BB962C8B-B14F-4D97-AF65-F5344CB8AC3E}">
        <p14:creationId xmlns:p14="http://schemas.microsoft.com/office/powerpoint/2010/main" val="281067671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Categorical data limits us in terms of the types of plots we can use, but there are some alternatives to the bar plot. We will take a look at them in the </a:t>
            </a:r>
            <a:r>
              <a:rPr lang="en-US" b="0" i="1" dirty="0">
                <a:solidFill>
                  <a:srgbClr val="6D737D"/>
                </a:solidFill>
                <a:effectLst/>
                <a:latin typeface="walsheim"/>
              </a:rPr>
              <a:t>Utilizing seaborn for advanced plotting</a:t>
            </a:r>
            <a:r>
              <a:rPr lang="en-US" b="0" i="0" dirty="0">
                <a:solidFill>
                  <a:srgbClr val="6D737D"/>
                </a:solidFill>
                <a:effectLst/>
                <a:latin typeface="walsheim"/>
              </a:rPr>
              <a:t> section in the next lesson; for now, let's take a look at the </a:t>
            </a:r>
            <a:r>
              <a:rPr lang="en-US" dirty="0" err="1"/>
              <a:t>pandas.plotting</a:t>
            </a:r>
            <a:r>
              <a:rPr lang="en-US" b="0" i="0" dirty="0">
                <a:solidFill>
                  <a:srgbClr val="6D737D"/>
                </a:solidFill>
                <a:effectLst/>
                <a:latin typeface="walsheim"/>
              </a:rPr>
              <a:t> module.</a:t>
            </a:r>
            <a:endParaRPr dirty="0">
              <a:uFillTx/>
            </a:endParaRPr>
          </a:p>
        </p:txBody>
      </p:sp>
    </p:spTree>
    <p:extLst>
      <p:ext uri="{BB962C8B-B14F-4D97-AF65-F5344CB8AC3E}">
        <p14:creationId xmlns:p14="http://schemas.microsoft.com/office/powerpoint/2010/main" val="366282619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236461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8B757-D2E4-48A1-A14A-C1C05BAFEB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BA0B144-3312-491D-B22A-A9ED7BCEDE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E20CB8-344C-41AD-8C80-CA5510F9185C}"/>
              </a:ext>
            </a:extLst>
          </p:cNvPr>
          <p:cNvSpPr>
            <a:spLocks noGrp="1"/>
          </p:cNvSpPr>
          <p:nvPr>
            <p:ph type="dt" sz="half" idx="10"/>
          </p:nvPr>
        </p:nvSpPr>
        <p:spPr/>
        <p:txBody>
          <a:bodyPr/>
          <a:lstStyle/>
          <a:p>
            <a:fld id="{50CD297D-BF56-4E6F-AC28-65F10418718C}" type="datetimeFigureOut">
              <a:rPr lang="en-US" smtClean="0"/>
              <a:t>1/7/2022</a:t>
            </a:fld>
            <a:endParaRPr lang="en-US"/>
          </a:p>
        </p:txBody>
      </p:sp>
      <p:sp>
        <p:nvSpPr>
          <p:cNvPr id="5" name="Footer Placeholder 4">
            <a:extLst>
              <a:ext uri="{FF2B5EF4-FFF2-40B4-BE49-F238E27FC236}">
                <a16:creationId xmlns:a16="http://schemas.microsoft.com/office/drawing/2014/main" id="{DF23BF33-DB40-4114-AC91-715224FDE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84F084-9FA1-454F-B902-72293358E4EA}"/>
              </a:ext>
            </a:extLst>
          </p:cNvPr>
          <p:cNvSpPr>
            <a:spLocks noGrp="1"/>
          </p:cNvSpPr>
          <p:nvPr>
            <p:ph type="sldNum" sz="quarter" idx="12"/>
          </p:nvPr>
        </p:nvSpPr>
        <p:spPr/>
        <p:txBody>
          <a:bodyPr/>
          <a:lstStyle/>
          <a:p>
            <a:fld id="{A6BF61DE-9D09-463F-B020-35BC56E7D22C}" type="slidenum">
              <a:rPr lang="en-US" smtClean="0"/>
              <a:t>‹#›</a:t>
            </a:fld>
            <a:endParaRPr lang="en-US"/>
          </a:p>
        </p:txBody>
      </p:sp>
    </p:spTree>
    <p:extLst>
      <p:ext uri="{BB962C8B-B14F-4D97-AF65-F5344CB8AC3E}">
        <p14:creationId xmlns:p14="http://schemas.microsoft.com/office/powerpoint/2010/main" val="3103149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2B7EC-8371-4620-AFB5-CEAD6B616F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5675919-8FC9-468C-9ECA-B519792007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0823A8-3159-4299-83F2-A85EA4F0349A}"/>
              </a:ext>
            </a:extLst>
          </p:cNvPr>
          <p:cNvSpPr>
            <a:spLocks noGrp="1"/>
          </p:cNvSpPr>
          <p:nvPr>
            <p:ph type="dt" sz="half" idx="10"/>
          </p:nvPr>
        </p:nvSpPr>
        <p:spPr/>
        <p:txBody>
          <a:bodyPr/>
          <a:lstStyle/>
          <a:p>
            <a:fld id="{50CD297D-BF56-4E6F-AC28-65F10418718C}" type="datetimeFigureOut">
              <a:rPr lang="en-US" smtClean="0"/>
              <a:t>1/7/2022</a:t>
            </a:fld>
            <a:endParaRPr lang="en-US"/>
          </a:p>
        </p:txBody>
      </p:sp>
      <p:sp>
        <p:nvSpPr>
          <p:cNvPr id="5" name="Footer Placeholder 4">
            <a:extLst>
              <a:ext uri="{FF2B5EF4-FFF2-40B4-BE49-F238E27FC236}">
                <a16:creationId xmlns:a16="http://schemas.microsoft.com/office/drawing/2014/main" id="{D4491334-977E-4200-BF66-733C55ABC9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136203-2A3C-4A32-81D0-AFA4A256C109}"/>
              </a:ext>
            </a:extLst>
          </p:cNvPr>
          <p:cNvSpPr>
            <a:spLocks noGrp="1"/>
          </p:cNvSpPr>
          <p:nvPr>
            <p:ph type="sldNum" sz="quarter" idx="12"/>
          </p:nvPr>
        </p:nvSpPr>
        <p:spPr/>
        <p:txBody>
          <a:bodyPr/>
          <a:lstStyle/>
          <a:p>
            <a:fld id="{A6BF61DE-9D09-463F-B020-35BC56E7D22C}" type="slidenum">
              <a:rPr lang="en-US" smtClean="0"/>
              <a:t>‹#›</a:t>
            </a:fld>
            <a:endParaRPr lang="en-US"/>
          </a:p>
        </p:txBody>
      </p:sp>
    </p:spTree>
    <p:extLst>
      <p:ext uri="{BB962C8B-B14F-4D97-AF65-F5344CB8AC3E}">
        <p14:creationId xmlns:p14="http://schemas.microsoft.com/office/powerpoint/2010/main" val="3506208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479F74-2B85-4F37-AC0F-00DD5BE855D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C29BC7A-74F4-4B6E-B15D-DC89B37A74F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E60935-61EB-48AC-9B93-14225F8F87B5}"/>
              </a:ext>
            </a:extLst>
          </p:cNvPr>
          <p:cNvSpPr>
            <a:spLocks noGrp="1"/>
          </p:cNvSpPr>
          <p:nvPr>
            <p:ph type="dt" sz="half" idx="10"/>
          </p:nvPr>
        </p:nvSpPr>
        <p:spPr/>
        <p:txBody>
          <a:bodyPr/>
          <a:lstStyle/>
          <a:p>
            <a:fld id="{50CD297D-BF56-4E6F-AC28-65F10418718C}" type="datetimeFigureOut">
              <a:rPr lang="en-US" smtClean="0"/>
              <a:t>1/7/2022</a:t>
            </a:fld>
            <a:endParaRPr lang="en-US"/>
          </a:p>
        </p:txBody>
      </p:sp>
      <p:sp>
        <p:nvSpPr>
          <p:cNvPr id="5" name="Footer Placeholder 4">
            <a:extLst>
              <a:ext uri="{FF2B5EF4-FFF2-40B4-BE49-F238E27FC236}">
                <a16:creationId xmlns:a16="http://schemas.microsoft.com/office/drawing/2014/main" id="{1F1EFC3D-C9E5-44A0-8F0C-9B9855E244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55E50D-DEE1-4D27-9097-0F39C221CBB4}"/>
              </a:ext>
            </a:extLst>
          </p:cNvPr>
          <p:cNvSpPr>
            <a:spLocks noGrp="1"/>
          </p:cNvSpPr>
          <p:nvPr>
            <p:ph type="sldNum" sz="quarter" idx="12"/>
          </p:nvPr>
        </p:nvSpPr>
        <p:spPr/>
        <p:txBody>
          <a:bodyPr/>
          <a:lstStyle/>
          <a:p>
            <a:fld id="{A6BF61DE-9D09-463F-B020-35BC56E7D22C}" type="slidenum">
              <a:rPr lang="en-US" smtClean="0"/>
              <a:t>‹#›</a:t>
            </a:fld>
            <a:endParaRPr lang="en-US"/>
          </a:p>
        </p:txBody>
      </p:sp>
    </p:spTree>
    <p:extLst>
      <p:ext uri="{BB962C8B-B14F-4D97-AF65-F5344CB8AC3E}">
        <p14:creationId xmlns:p14="http://schemas.microsoft.com/office/powerpoint/2010/main" val="30108070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Diseño personaliza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07/01/2022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5" name="Marcador de número de diapositiva 4"/>
          <p:cNvSpPr>
            <a:spLocks noGrp="1"/>
          </p:cNvSpPr>
          <p:nvPr>
            <p:ph type="sldNum" sz="quarter" idx="12"/>
          </p:nvPr>
        </p:nvSpPr>
        <p:spPr/>
        <p:txBody>
          <a:body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Tree>
    <p:extLst>
      <p:ext uri="{BB962C8B-B14F-4D97-AF65-F5344CB8AC3E}">
        <p14:creationId xmlns:p14="http://schemas.microsoft.com/office/powerpoint/2010/main" val="1312020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lvl1pPr algn="ctr">
              <a:defRPr b="1">
                <a:solidFill>
                  <a:srgbClr val="F7941D"/>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07/01/2022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6356351"/>
            <a:ext cx="12192000" cy="225141"/>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2400" dirty="0">
              <a:uFillTx/>
            </a:endParaRPr>
          </a:p>
        </p:txBody>
      </p:sp>
      <p:sp>
        <p:nvSpPr>
          <p:cNvPr id="5" name="Marcador de número de diapositiva 4"/>
          <p:cNvSpPr>
            <a:spLocks noGrp="1"/>
          </p:cNvSpPr>
          <p:nvPr>
            <p:ph type="sldNum" sz="quarter" idx="12"/>
          </p:nvPr>
        </p:nvSpPr>
        <p:spPr>
          <a:xfrm>
            <a:off x="5823045" y="6265365"/>
            <a:ext cx="545911" cy="407112"/>
          </a:xfrm>
        </p:spPr>
        <p:txBody>
          <a:bodyPr/>
          <a:lstStyle>
            <a:lvl1pPr>
              <a:defRPr sz="12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grpSp>
        <p:nvGrpSpPr>
          <p:cNvPr id="11" name="Grupo 10"/>
          <p:cNvGrpSpPr/>
          <p:nvPr userDrawn="1"/>
        </p:nvGrpSpPr>
        <p:grpSpPr>
          <a:xfrm>
            <a:off x="-137698" y="5743492"/>
            <a:ext cx="1302307" cy="1211085"/>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2400"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
        <p:nvSpPr>
          <p:cNvPr id="15" name="Marcador de texto 14"/>
          <p:cNvSpPr>
            <a:spLocks noGrp="1"/>
          </p:cNvSpPr>
          <p:nvPr>
            <p:ph type="body" sz="quarter" idx="13"/>
          </p:nvPr>
        </p:nvSpPr>
        <p:spPr>
          <a:xfrm>
            <a:off x="838200" y="1964266"/>
            <a:ext cx="10515600" cy="4392084"/>
          </a:xfrm>
        </p:spPr>
        <p:txBody>
          <a:bodyPr>
            <a:noAutofit/>
          </a:bodyPr>
          <a:lstStyle>
            <a:lvl1pPr>
              <a:defRPr sz="3733">
                <a:uFillTx/>
              </a:defRPr>
            </a:lvl1pPr>
            <a:lvl2pPr>
              <a:defRPr sz="3200">
                <a:uFillTx/>
              </a:defRPr>
            </a:lvl2pPr>
            <a:lvl3pPr>
              <a:defRPr sz="2400">
                <a:uFillTx/>
              </a:defRPr>
            </a:lvl3pPr>
            <a:lvl4pPr>
              <a:defRPr sz="2133">
                <a:uFillTx/>
              </a:defRPr>
            </a:lvl4pPr>
            <a:lvl5pPr>
              <a:defRPr sz="2133">
                <a:uFillTx/>
              </a:defRPr>
            </a:lvl5p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Tree>
    <p:extLst>
      <p:ext uri="{BB962C8B-B14F-4D97-AF65-F5344CB8AC3E}">
        <p14:creationId xmlns:p14="http://schemas.microsoft.com/office/powerpoint/2010/main" val="39504431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961743" y="2512391"/>
            <a:ext cx="10515600" cy="1325563"/>
          </a:xfrm>
        </p:spPr>
        <p:txBody>
          <a:bodyPr>
            <a:noAutofit/>
          </a:bodyPr>
          <a:lstStyle>
            <a:lvl1pPr algn="ctr">
              <a:defRPr sz="8000" b="1">
                <a:solidFill>
                  <a:srgbClr val="F7941D"/>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07/01/2022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6356351"/>
            <a:ext cx="12192000" cy="225141"/>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2400" dirty="0">
              <a:uFillTx/>
            </a:endParaRPr>
          </a:p>
        </p:txBody>
      </p:sp>
      <p:sp>
        <p:nvSpPr>
          <p:cNvPr id="5" name="Marcador de número de diapositiva 4"/>
          <p:cNvSpPr>
            <a:spLocks noGrp="1"/>
          </p:cNvSpPr>
          <p:nvPr>
            <p:ph type="sldNum" sz="quarter" idx="12"/>
          </p:nvPr>
        </p:nvSpPr>
        <p:spPr>
          <a:xfrm>
            <a:off x="5823045" y="6265365"/>
            <a:ext cx="545911" cy="407112"/>
          </a:xfrm>
        </p:spPr>
        <p:txBody>
          <a:bodyPr/>
          <a:lstStyle>
            <a:lvl1pPr>
              <a:defRPr sz="12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grpSp>
        <p:nvGrpSpPr>
          <p:cNvPr id="11" name="Grupo 10"/>
          <p:cNvGrpSpPr/>
          <p:nvPr userDrawn="1"/>
        </p:nvGrpSpPr>
        <p:grpSpPr>
          <a:xfrm>
            <a:off x="-137698" y="5743492"/>
            <a:ext cx="1302307" cy="1211085"/>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2400"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
        <p:nvSpPr>
          <p:cNvPr id="15" name="Marcador de texto 14"/>
          <p:cNvSpPr>
            <a:spLocks noGrp="1"/>
          </p:cNvSpPr>
          <p:nvPr>
            <p:ph type="body" sz="quarter" idx="13"/>
          </p:nvPr>
        </p:nvSpPr>
        <p:spPr>
          <a:xfrm>
            <a:off x="961743" y="4712873"/>
            <a:ext cx="10515600" cy="1219200"/>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Tree>
    <p:extLst>
      <p:ext uri="{BB962C8B-B14F-4D97-AF65-F5344CB8AC3E}">
        <p14:creationId xmlns:p14="http://schemas.microsoft.com/office/powerpoint/2010/main" val="28449854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4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0" y="-1"/>
            <a:ext cx="6368955" cy="6356351"/>
          </a:xfrm>
          <a:solidFill>
            <a:srgbClr val="F7941D"/>
          </a:solidFill>
          <a:ln>
            <a:solidFill>
              <a:srgbClr val="F7941D"/>
            </a:solidFill>
          </a:ln>
        </p:spPr>
        <p:txBody>
          <a:bodyPr/>
          <a:lstStyle>
            <a:lvl1pPr algn="ctr">
              <a:defRPr b="1">
                <a:solidFill>
                  <a:schemeClr val="bg1"/>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07/01/2022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6356351"/>
            <a:ext cx="12192000" cy="225141"/>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2400" dirty="0">
              <a:uFillTx/>
            </a:endParaRPr>
          </a:p>
        </p:txBody>
      </p:sp>
      <p:sp>
        <p:nvSpPr>
          <p:cNvPr id="5" name="Marcador de número de diapositiva 4"/>
          <p:cNvSpPr>
            <a:spLocks noGrp="1"/>
          </p:cNvSpPr>
          <p:nvPr>
            <p:ph type="sldNum" sz="quarter" idx="12"/>
          </p:nvPr>
        </p:nvSpPr>
        <p:spPr>
          <a:xfrm>
            <a:off x="5823045" y="6265365"/>
            <a:ext cx="545911" cy="407112"/>
          </a:xfrm>
        </p:spPr>
        <p:txBody>
          <a:bodyPr/>
          <a:lstStyle>
            <a:lvl1pPr>
              <a:defRPr sz="12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sp>
        <p:nvSpPr>
          <p:cNvPr id="15" name="Marcador de texto 14"/>
          <p:cNvSpPr>
            <a:spLocks noGrp="1"/>
          </p:cNvSpPr>
          <p:nvPr>
            <p:ph type="body" sz="quarter" idx="13"/>
          </p:nvPr>
        </p:nvSpPr>
        <p:spPr>
          <a:xfrm>
            <a:off x="6368955" y="-3"/>
            <a:ext cx="5823045" cy="6356352"/>
          </a:xfrm>
          <a:solidFill>
            <a:schemeClr val="bg1"/>
          </a:solidFill>
          <a:ln>
            <a:solidFill>
              <a:srgbClr val="F7941D"/>
            </a:solidFill>
          </a:ln>
        </p:spPr>
        <p:txBody>
          <a:bodyPr anchor="ctr"/>
          <a:lstStyle/>
          <a:p>
            <a:pPr lvl="0"/>
            <a:r>
              <a:rPr lang="es-ES" dirty="0">
                <a:uFillTx/>
              </a:rPr>
              <a:t>Haga clic para modificar el estilo de texto del patrón</a:t>
            </a:r>
          </a:p>
          <a:p>
            <a:pPr lvl="1"/>
            <a:r>
              <a:rPr lang="es-ES" dirty="0">
                <a:uFillTx/>
              </a:rPr>
              <a:t>Segundo nivel</a:t>
            </a:r>
          </a:p>
          <a:p>
            <a:pPr lvl="2"/>
            <a:r>
              <a:rPr lang="es-ES" dirty="0">
                <a:uFillTx/>
              </a:rPr>
              <a:t>Tercer nivel</a:t>
            </a:r>
          </a:p>
          <a:p>
            <a:pPr lvl="3"/>
            <a:r>
              <a:rPr lang="es-ES" dirty="0">
                <a:uFillTx/>
              </a:rPr>
              <a:t>Cuarto nivel</a:t>
            </a:r>
          </a:p>
          <a:p>
            <a:pPr lvl="4"/>
            <a:r>
              <a:rPr lang="es-ES" dirty="0">
                <a:uFillTx/>
              </a:rPr>
              <a:t>Quinto nivel</a:t>
            </a:r>
            <a:endParaRPr lang="es-VE" dirty="0">
              <a:uFillTx/>
            </a:endParaRPr>
          </a:p>
        </p:txBody>
      </p:sp>
      <p:grpSp>
        <p:nvGrpSpPr>
          <p:cNvPr id="11" name="Grupo 10"/>
          <p:cNvGrpSpPr/>
          <p:nvPr userDrawn="1"/>
        </p:nvGrpSpPr>
        <p:grpSpPr>
          <a:xfrm>
            <a:off x="-137698" y="5743492"/>
            <a:ext cx="1302307" cy="1211085"/>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2400"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Tree>
    <p:extLst>
      <p:ext uri="{BB962C8B-B14F-4D97-AF65-F5344CB8AC3E}">
        <p14:creationId xmlns:p14="http://schemas.microsoft.com/office/powerpoint/2010/main" val="42637721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5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0" y="-1"/>
            <a:ext cx="3406253" cy="6356351"/>
          </a:xfrm>
          <a:solidFill>
            <a:srgbClr val="F7941D"/>
          </a:solidFill>
          <a:ln>
            <a:solidFill>
              <a:srgbClr val="F7941D"/>
            </a:solidFill>
          </a:ln>
        </p:spPr>
        <p:txBody>
          <a:bodyPr/>
          <a:lstStyle>
            <a:lvl1pPr marL="0" indent="0" algn="ctr">
              <a:buFont typeface="Arial" panose="020B0604020202020204" pitchFamily="34" charset="0"/>
              <a:buNone/>
              <a:defRPr b="1">
                <a:solidFill>
                  <a:schemeClr val="bg1"/>
                </a:solidFill>
                <a:uFillTx/>
                <a:latin typeface="Gill Sans MT Condensed" panose="020B0506020104020203" pitchFamily="34" charset="0"/>
              </a:defRPr>
            </a:lvl1pPr>
          </a:lstStyle>
          <a:p>
            <a:r>
              <a:rPr lang="es-ES" dirty="0">
                <a:uFillTx/>
              </a:rPr>
              <a:t>HAGA CLIC PARA MODIFICAR EL ESTILO DE TÍTULO DEL PATRÓN</a:t>
            </a:r>
            <a:br>
              <a:rPr lang="es-ES" dirty="0">
                <a:uFillTx/>
              </a:rPr>
            </a:b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07/01/2022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6356351"/>
            <a:ext cx="12192000" cy="225141"/>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2400" dirty="0">
              <a:uFillTx/>
            </a:endParaRPr>
          </a:p>
        </p:txBody>
      </p:sp>
      <p:sp>
        <p:nvSpPr>
          <p:cNvPr id="5" name="Marcador de número de diapositiva 4"/>
          <p:cNvSpPr>
            <a:spLocks noGrp="1"/>
          </p:cNvSpPr>
          <p:nvPr>
            <p:ph type="sldNum" sz="quarter" idx="12"/>
          </p:nvPr>
        </p:nvSpPr>
        <p:spPr>
          <a:xfrm>
            <a:off x="5823045" y="6265365"/>
            <a:ext cx="545911" cy="407112"/>
          </a:xfrm>
        </p:spPr>
        <p:txBody>
          <a:bodyPr/>
          <a:lstStyle>
            <a:lvl1pPr>
              <a:defRPr sz="12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sp>
        <p:nvSpPr>
          <p:cNvPr id="15" name="Marcador de texto 14"/>
          <p:cNvSpPr>
            <a:spLocks noGrp="1"/>
          </p:cNvSpPr>
          <p:nvPr>
            <p:ph type="body" sz="quarter" idx="13"/>
          </p:nvPr>
        </p:nvSpPr>
        <p:spPr>
          <a:xfrm>
            <a:off x="3406253" y="-3"/>
            <a:ext cx="8785747" cy="6356352"/>
          </a:xfrm>
          <a:solidFill>
            <a:schemeClr val="bg1"/>
          </a:solidFill>
          <a:ln>
            <a:solidFill>
              <a:srgbClr val="F7941D"/>
            </a:solidFill>
          </a:ln>
        </p:spPr>
        <p:txBody>
          <a:bodyPr anchor="ctr"/>
          <a:lstStyle/>
          <a:p>
            <a:pPr lvl="0"/>
            <a:r>
              <a:rPr lang="es-ES" dirty="0">
                <a:uFillTx/>
              </a:rPr>
              <a:t>Haga clic para modificar el estilo de texto del patrón</a:t>
            </a:r>
          </a:p>
          <a:p>
            <a:pPr lvl="1"/>
            <a:r>
              <a:rPr lang="es-ES" dirty="0">
                <a:uFillTx/>
              </a:rPr>
              <a:t>Segundo nivel</a:t>
            </a:r>
          </a:p>
          <a:p>
            <a:pPr lvl="2"/>
            <a:r>
              <a:rPr lang="es-ES" dirty="0">
                <a:uFillTx/>
              </a:rPr>
              <a:t>Tercer nivel</a:t>
            </a:r>
          </a:p>
          <a:p>
            <a:pPr lvl="3"/>
            <a:r>
              <a:rPr lang="es-ES" dirty="0">
                <a:uFillTx/>
              </a:rPr>
              <a:t>Cuarto nivel</a:t>
            </a:r>
          </a:p>
          <a:p>
            <a:pPr lvl="4"/>
            <a:r>
              <a:rPr lang="es-ES" dirty="0">
                <a:uFillTx/>
              </a:rPr>
              <a:t>Quinto nivel</a:t>
            </a:r>
            <a:endParaRPr lang="es-VE" dirty="0">
              <a:uFillTx/>
            </a:endParaRPr>
          </a:p>
        </p:txBody>
      </p:sp>
      <p:grpSp>
        <p:nvGrpSpPr>
          <p:cNvPr id="11" name="Grupo 10"/>
          <p:cNvGrpSpPr/>
          <p:nvPr userDrawn="1"/>
        </p:nvGrpSpPr>
        <p:grpSpPr>
          <a:xfrm>
            <a:off x="-137698" y="5743492"/>
            <a:ext cx="1302307" cy="1211085"/>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2400"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Tree>
    <p:extLst>
      <p:ext uri="{BB962C8B-B14F-4D97-AF65-F5344CB8AC3E}">
        <p14:creationId xmlns:p14="http://schemas.microsoft.com/office/powerpoint/2010/main" val="39348549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1" y="1709740"/>
            <a:ext cx="10515600" cy="2852737"/>
          </a:xfrm>
        </p:spPr>
        <p:txBody>
          <a:bodyPr anchor="b"/>
          <a:lstStyle>
            <a:lvl1pPr>
              <a:defRPr sz="6000">
                <a:uFillTx/>
              </a:defRPr>
            </a:lvl1p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s-ES">
                <a:uFillTx/>
              </a:rPr>
              <a:t>Haga clic para modificar el estilo de texto del patrón</a:t>
            </a:r>
          </a:p>
        </p:txBody>
      </p:sp>
      <p:sp>
        <p:nvSpPr>
          <p:cNvPr id="4" name="Marcador de fecha 3"/>
          <p:cNvSpPr>
            <a:spLocks noGrp="1"/>
          </p:cNvSpPr>
          <p:nvPr>
            <p:ph type="dt" sz="half" idx="10"/>
          </p:nvPr>
        </p:nvSpPr>
        <p:spPr/>
        <p:txBody>
          <a:bodyPr/>
          <a:lstStyle/>
          <a:p>
            <a:fld id="{8D023367-08F5-44F9-8584-69CC34AF4FE1}" type="datetime1">
              <a:rPr lang="es-VE" smtClean="0">
                <a:solidFill>
                  <a:srgbClr val="000000">
                    <a:tint val="75000"/>
                  </a:srgbClr>
                </a:solidFill>
                <a:uFillTx/>
              </a:rPr>
              <a:pPr/>
              <a:t>07/01/2022</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extLst>
      <p:ext uri="{BB962C8B-B14F-4D97-AF65-F5344CB8AC3E}">
        <p14:creationId xmlns:p14="http://schemas.microsoft.com/office/powerpoint/2010/main" val="30343842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contenido 2"/>
          <p:cNvSpPr>
            <a:spLocks noGrp="1"/>
          </p:cNvSpPr>
          <p:nvPr>
            <p:ph sz="half" idx="1"/>
          </p:nvPr>
        </p:nvSpPr>
        <p:spPr>
          <a:xfrm>
            <a:off x="838200" y="1825625"/>
            <a:ext cx="5181600" cy="4351339"/>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contenido 3"/>
          <p:cNvSpPr>
            <a:spLocks noGrp="1"/>
          </p:cNvSpPr>
          <p:nvPr>
            <p:ph sz="half" idx="2"/>
          </p:nvPr>
        </p:nvSpPr>
        <p:spPr>
          <a:xfrm>
            <a:off x="6172200" y="1825625"/>
            <a:ext cx="5181600" cy="4351339"/>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5" name="Marcador de fecha 4"/>
          <p:cNvSpPr>
            <a:spLocks noGrp="1"/>
          </p:cNvSpPr>
          <p:nvPr>
            <p:ph type="dt" sz="half" idx="10"/>
          </p:nvPr>
        </p:nvSpPr>
        <p:spPr/>
        <p:txBody>
          <a:bodyPr/>
          <a:lstStyle/>
          <a:p>
            <a:fld id="{B358D4C4-E459-4745-8063-478FDD039414}" type="datetime1">
              <a:rPr lang="es-VE" smtClean="0">
                <a:solidFill>
                  <a:srgbClr val="000000">
                    <a:tint val="75000"/>
                  </a:srgbClr>
                </a:solidFill>
                <a:uFillTx/>
              </a:rPr>
              <a:pPr/>
              <a:t>07/01/2022</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extLst>
      <p:ext uri="{BB962C8B-B14F-4D97-AF65-F5344CB8AC3E}">
        <p14:creationId xmlns:p14="http://schemas.microsoft.com/office/powerpoint/2010/main" val="18750624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839789" y="1681163"/>
            <a:ext cx="5157787" cy="823912"/>
          </a:xfrm>
        </p:spPr>
        <p:txBody>
          <a:bodyPr anchor="b"/>
          <a:lstStyle>
            <a:lvl1pPr marL="0" indent="0">
              <a:buNone/>
              <a:defRPr sz="2400" b="1">
                <a:uFillTx/>
              </a:defRPr>
            </a:lvl1pPr>
            <a:lvl2pPr marL="457189" indent="0">
              <a:buNone/>
              <a:defRPr sz="2000" b="1">
                <a:uFillTx/>
              </a:defRPr>
            </a:lvl2pPr>
            <a:lvl3pPr marL="914377" indent="0">
              <a:buNone/>
              <a:defRPr sz="1800" b="1">
                <a:uFillTx/>
              </a:defRPr>
            </a:lvl3pPr>
            <a:lvl4pPr marL="1371566" indent="0">
              <a:buNone/>
              <a:defRPr sz="1600" b="1">
                <a:uFillTx/>
              </a:defRPr>
            </a:lvl4pPr>
            <a:lvl5pPr marL="1828754" indent="0">
              <a:buNone/>
              <a:defRPr sz="1600" b="1">
                <a:uFillTx/>
              </a:defRPr>
            </a:lvl5pPr>
            <a:lvl6pPr marL="2285943" indent="0">
              <a:buNone/>
              <a:defRPr sz="1600" b="1">
                <a:uFillTx/>
              </a:defRPr>
            </a:lvl6pPr>
            <a:lvl7pPr marL="2743131" indent="0">
              <a:buNone/>
              <a:defRPr sz="1600" b="1">
                <a:uFillTx/>
              </a:defRPr>
            </a:lvl7pPr>
            <a:lvl8pPr marL="3200320" indent="0">
              <a:buNone/>
              <a:defRPr sz="1600" b="1">
                <a:uFillTx/>
              </a:defRPr>
            </a:lvl8pPr>
            <a:lvl9pPr marL="3657509" indent="0">
              <a:buNone/>
              <a:defRPr sz="1600" b="1">
                <a:uFillTx/>
              </a:defRPr>
            </a:lvl9pPr>
          </a:lstStyle>
          <a:p>
            <a:pPr lvl="0"/>
            <a:r>
              <a:rPr lang="es-ES">
                <a:uFillTx/>
              </a:rPr>
              <a:t>Haga clic para modificar el estilo de texto del patrón</a:t>
            </a:r>
          </a:p>
        </p:txBody>
      </p:sp>
      <p:sp>
        <p:nvSpPr>
          <p:cNvPr id="4" name="Marcador de contenido 3"/>
          <p:cNvSpPr>
            <a:spLocks noGrp="1"/>
          </p:cNvSpPr>
          <p:nvPr>
            <p:ph sz="half" idx="2"/>
          </p:nvPr>
        </p:nvSpPr>
        <p:spPr>
          <a:xfrm>
            <a:off x="839789" y="2505075"/>
            <a:ext cx="5157787" cy="3684588"/>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5" name="Marcador de texto 4"/>
          <p:cNvSpPr>
            <a:spLocks noGrp="1"/>
          </p:cNvSpPr>
          <p:nvPr>
            <p:ph type="body" sz="quarter" idx="3"/>
          </p:nvPr>
        </p:nvSpPr>
        <p:spPr>
          <a:xfrm>
            <a:off x="6172201" y="1681163"/>
            <a:ext cx="5183188" cy="823912"/>
          </a:xfrm>
        </p:spPr>
        <p:txBody>
          <a:bodyPr anchor="b"/>
          <a:lstStyle>
            <a:lvl1pPr marL="0" indent="0">
              <a:buNone/>
              <a:defRPr sz="2400" b="1">
                <a:uFillTx/>
              </a:defRPr>
            </a:lvl1pPr>
            <a:lvl2pPr marL="457189" indent="0">
              <a:buNone/>
              <a:defRPr sz="2000" b="1">
                <a:uFillTx/>
              </a:defRPr>
            </a:lvl2pPr>
            <a:lvl3pPr marL="914377" indent="0">
              <a:buNone/>
              <a:defRPr sz="1800" b="1">
                <a:uFillTx/>
              </a:defRPr>
            </a:lvl3pPr>
            <a:lvl4pPr marL="1371566" indent="0">
              <a:buNone/>
              <a:defRPr sz="1600" b="1">
                <a:uFillTx/>
              </a:defRPr>
            </a:lvl4pPr>
            <a:lvl5pPr marL="1828754" indent="0">
              <a:buNone/>
              <a:defRPr sz="1600" b="1">
                <a:uFillTx/>
              </a:defRPr>
            </a:lvl5pPr>
            <a:lvl6pPr marL="2285943" indent="0">
              <a:buNone/>
              <a:defRPr sz="1600" b="1">
                <a:uFillTx/>
              </a:defRPr>
            </a:lvl6pPr>
            <a:lvl7pPr marL="2743131" indent="0">
              <a:buNone/>
              <a:defRPr sz="1600" b="1">
                <a:uFillTx/>
              </a:defRPr>
            </a:lvl7pPr>
            <a:lvl8pPr marL="3200320" indent="0">
              <a:buNone/>
              <a:defRPr sz="1600" b="1">
                <a:uFillTx/>
              </a:defRPr>
            </a:lvl8pPr>
            <a:lvl9pPr marL="3657509" indent="0">
              <a:buNone/>
              <a:defRPr sz="1600" b="1">
                <a:uFillTx/>
              </a:defRPr>
            </a:lvl9pPr>
          </a:lstStyle>
          <a:p>
            <a:pPr lvl="0"/>
            <a:r>
              <a:rPr lang="es-ES">
                <a:uFillTx/>
              </a:rPr>
              <a:t>Haga clic para modificar el estilo de texto del patrón</a:t>
            </a:r>
          </a:p>
        </p:txBody>
      </p:sp>
      <p:sp>
        <p:nvSpPr>
          <p:cNvPr id="6" name="Marcador de contenido 5"/>
          <p:cNvSpPr>
            <a:spLocks noGrp="1"/>
          </p:cNvSpPr>
          <p:nvPr>
            <p:ph sz="quarter" idx="4"/>
          </p:nvPr>
        </p:nvSpPr>
        <p:spPr>
          <a:xfrm>
            <a:off x="6172201" y="2505075"/>
            <a:ext cx="5183188" cy="3684588"/>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7" name="Marcador de fecha 6"/>
          <p:cNvSpPr>
            <a:spLocks noGrp="1"/>
          </p:cNvSpPr>
          <p:nvPr>
            <p:ph type="dt" sz="half" idx="10"/>
          </p:nvPr>
        </p:nvSpPr>
        <p:spPr/>
        <p:txBody>
          <a:bodyPr/>
          <a:lstStyle/>
          <a:p>
            <a:fld id="{CB7EC5A0-CD80-44D7-8AB7-21CED25AC859}" type="datetime1">
              <a:rPr lang="es-VE" smtClean="0">
                <a:solidFill>
                  <a:srgbClr val="000000">
                    <a:tint val="75000"/>
                  </a:srgbClr>
                </a:solidFill>
                <a:uFillTx/>
              </a:rPr>
              <a:pPr/>
              <a:t>07/01/2022</a:t>
            </a:fld>
            <a:endParaRPr lang="es-VE" dirty="0">
              <a:solidFill>
                <a:srgbClr val="000000">
                  <a:tint val="75000"/>
                </a:srgbClr>
              </a:solidFill>
              <a:uFillTx/>
            </a:endParaRPr>
          </a:p>
        </p:txBody>
      </p:sp>
      <p:sp>
        <p:nvSpPr>
          <p:cNvPr id="8" name="Marcador de pie de página 7"/>
          <p:cNvSpPr>
            <a:spLocks noGrp="1"/>
          </p:cNvSpPr>
          <p:nvPr>
            <p:ph type="ftr" sz="quarter" idx="11"/>
          </p:nvPr>
        </p:nvSpPr>
        <p:spPr/>
        <p:txBody>
          <a:bodyPr/>
          <a:lstStyle/>
          <a:p>
            <a:endParaRPr lang="es-VE" dirty="0">
              <a:solidFill>
                <a:srgbClr val="000000">
                  <a:tint val="75000"/>
                </a:srgbClr>
              </a:solidFill>
              <a:uFillTx/>
            </a:endParaRPr>
          </a:p>
        </p:txBody>
      </p:sp>
      <p:sp>
        <p:nvSpPr>
          <p:cNvPr id="9" name="Marcador de número de diapositiva 8"/>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extLst>
      <p:ext uri="{BB962C8B-B14F-4D97-AF65-F5344CB8AC3E}">
        <p14:creationId xmlns:p14="http://schemas.microsoft.com/office/powerpoint/2010/main" val="245407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9BF63-58AA-4E8A-94AB-9121DFBBFA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E1C378-48D0-4966-A6EE-5EC4727C1C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58E2CE-2C83-4619-8EAD-F617EE928AFE}"/>
              </a:ext>
            </a:extLst>
          </p:cNvPr>
          <p:cNvSpPr>
            <a:spLocks noGrp="1"/>
          </p:cNvSpPr>
          <p:nvPr>
            <p:ph type="dt" sz="half" idx="10"/>
          </p:nvPr>
        </p:nvSpPr>
        <p:spPr/>
        <p:txBody>
          <a:bodyPr/>
          <a:lstStyle/>
          <a:p>
            <a:fld id="{50CD297D-BF56-4E6F-AC28-65F10418718C}" type="datetimeFigureOut">
              <a:rPr lang="en-US" smtClean="0"/>
              <a:t>1/7/2022</a:t>
            </a:fld>
            <a:endParaRPr lang="en-US"/>
          </a:p>
        </p:txBody>
      </p:sp>
      <p:sp>
        <p:nvSpPr>
          <p:cNvPr id="5" name="Footer Placeholder 4">
            <a:extLst>
              <a:ext uri="{FF2B5EF4-FFF2-40B4-BE49-F238E27FC236}">
                <a16:creationId xmlns:a16="http://schemas.microsoft.com/office/drawing/2014/main" id="{42567709-4B3C-44C0-9F49-755EEFD92D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C555B6-022B-40D8-BB33-A324C0AB7D9E}"/>
              </a:ext>
            </a:extLst>
          </p:cNvPr>
          <p:cNvSpPr>
            <a:spLocks noGrp="1"/>
          </p:cNvSpPr>
          <p:nvPr>
            <p:ph type="sldNum" sz="quarter" idx="12"/>
          </p:nvPr>
        </p:nvSpPr>
        <p:spPr/>
        <p:txBody>
          <a:bodyPr/>
          <a:lstStyle/>
          <a:p>
            <a:fld id="{A6BF61DE-9D09-463F-B020-35BC56E7D22C}" type="slidenum">
              <a:rPr lang="en-US" smtClean="0"/>
              <a:t>‹#›</a:t>
            </a:fld>
            <a:endParaRPr lang="en-US"/>
          </a:p>
        </p:txBody>
      </p:sp>
    </p:spTree>
    <p:extLst>
      <p:ext uri="{BB962C8B-B14F-4D97-AF65-F5344CB8AC3E}">
        <p14:creationId xmlns:p14="http://schemas.microsoft.com/office/powerpoint/2010/main" val="17191624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fld id="{0AB4C646-EB18-4AE9-9C98-72E9FDB51408}" type="datetime1">
              <a:rPr lang="es-VE" smtClean="0">
                <a:solidFill>
                  <a:srgbClr val="000000">
                    <a:tint val="75000"/>
                  </a:srgbClr>
                </a:solidFill>
                <a:uFillTx/>
              </a:rPr>
              <a:pPr/>
              <a:t>07/01/2022</a:t>
            </a:fld>
            <a:endParaRPr lang="es-VE" dirty="0">
              <a:solidFill>
                <a:srgbClr val="000000">
                  <a:tint val="75000"/>
                </a:srgbClr>
              </a:solidFill>
              <a:uFillTx/>
            </a:endParaRPr>
          </a:p>
        </p:txBody>
      </p:sp>
      <p:sp>
        <p:nvSpPr>
          <p:cNvPr id="4" name="Marcador de pie de página 3"/>
          <p:cNvSpPr>
            <a:spLocks noGrp="1"/>
          </p:cNvSpPr>
          <p:nvPr>
            <p:ph type="ftr" sz="quarter" idx="11"/>
          </p:nvPr>
        </p:nvSpPr>
        <p:spPr/>
        <p:txBody>
          <a:bodyPr/>
          <a:lstStyle/>
          <a:p>
            <a:endParaRPr lang="es-VE" dirty="0">
              <a:solidFill>
                <a:srgbClr val="000000">
                  <a:tint val="75000"/>
                </a:srgbClr>
              </a:solidFill>
              <a:uFillTx/>
            </a:endParaRPr>
          </a:p>
        </p:txBody>
      </p:sp>
      <p:sp>
        <p:nvSpPr>
          <p:cNvPr id="5" name="Marcador de número de diapositiva 4"/>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extLst>
      <p:ext uri="{BB962C8B-B14F-4D97-AF65-F5344CB8AC3E}">
        <p14:creationId xmlns:p14="http://schemas.microsoft.com/office/powerpoint/2010/main" val="9472386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9E54A919-0544-418B-9791-81B71903882C}" type="datetime1">
              <a:rPr lang="es-VE" smtClean="0">
                <a:solidFill>
                  <a:srgbClr val="000000">
                    <a:tint val="75000"/>
                  </a:srgbClr>
                </a:solidFill>
                <a:uFillTx/>
              </a:rPr>
              <a:pPr/>
              <a:t>07/01/2022</a:t>
            </a:fld>
            <a:endParaRPr lang="es-VE" dirty="0">
              <a:solidFill>
                <a:srgbClr val="000000">
                  <a:tint val="75000"/>
                </a:srgbClr>
              </a:solidFill>
              <a:uFillTx/>
            </a:endParaRPr>
          </a:p>
        </p:txBody>
      </p:sp>
      <p:sp>
        <p:nvSpPr>
          <p:cNvPr id="3" name="Marcador de pie de página 2"/>
          <p:cNvSpPr>
            <a:spLocks noGrp="1"/>
          </p:cNvSpPr>
          <p:nvPr>
            <p:ph type="ftr" sz="quarter" idx="11"/>
          </p:nvPr>
        </p:nvSpPr>
        <p:spPr/>
        <p:txBody>
          <a:bodyPr/>
          <a:lstStyle/>
          <a:p>
            <a:endParaRPr lang="es-VE" dirty="0">
              <a:solidFill>
                <a:srgbClr val="000000">
                  <a:tint val="75000"/>
                </a:srgbClr>
              </a:solidFill>
              <a:uFillTx/>
            </a:endParaRPr>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extLst>
      <p:ext uri="{BB962C8B-B14F-4D97-AF65-F5344CB8AC3E}">
        <p14:creationId xmlns:p14="http://schemas.microsoft.com/office/powerpoint/2010/main" val="2880301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uFillTx/>
              </a:defRPr>
            </a:lvl1pPr>
          </a:lstStyle>
          <a:p>
            <a:r>
              <a:rPr lang="es-ES">
                <a:uFillTx/>
              </a:rPr>
              <a:t>Haga clic para modificar el estilo de título del patrón</a:t>
            </a:r>
            <a:endParaRPr lang="es-VE">
              <a:uFillTx/>
            </a:endParaRPr>
          </a:p>
        </p:txBody>
      </p:sp>
      <p:sp>
        <p:nvSpPr>
          <p:cNvPr id="3" name="Marcador de contenido 2"/>
          <p:cNvSpPr>
            <a:spLocks noGrp="1"/>
          </p:cNvSpPr>
          <p:nvPr>
            <p:ph idx="1"/>
          </p:nvPr>
        </p:nvSpPr>
        <p:spPr>
          <a:xfrm>
            <a:off x="5183188" y="987426"/>
            <a:ext cx="6172200" cy="4873625"/>
          </a:xfrm>
        </p:spPr>
        <p:txBody>
          <a:bodyPr/>
          <a:lstStyle>
            <a:lvl1pPr>
              <a:defRPr sz="3200">
                <a:uFillTx/>
              </a:defRPr>
            </a:lvl1pPr>
            <a:lvl2pPr>
              <a:defRPr sz="2800">
                <a:uFillTx/>
              </a:defRPr>
            </a:lvl2pPr>
            <a:lvl3pPr>
              <a:defRPr sz="2400">
                <a:uFillTx/>
              </a:defRPr>
            </a:lvl3pPr>
            <a:lvl4pPr>
              <a:defRPr sz="2000">
                <a:uFillTx/>
              </a:defRPr>
            </a:lvl4pPr>
            <a:lvl5pPr>
              <a:defRPr sz="2000">
                <a:uFillTx/>
              </a:defRPr>
            </a:lvl5pPr>
            <a:lvl6pPr>
              <a:defRPr sz="2000">
                <a:uFillTx/>
              </a:defRPr>
            </a:lvl6pPr>
            <a:lvl7pPr>
              <a:defRPr sz="2000">
                <a:uFillTx/>
              </a:defRPr>
            </a:lvl7pPr>
            <a:lvl8pPr>
              <a:defRPr sz="2000">
                <a:uFillTx/>
              </a:defRPr>
            </a:lvl8pPr>
            <a:lvl9pPr>
              <a:defRPr sz="2000">
                <a:uFillTx/>
              </a:defRPr>
            </a:lvl9p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texto 3"/>
          <p:cNvSpPr>
            <a:spLocks noGrp="1"/>
          </p:cNvSpPr>
          <p:nvPr>
            <p:ph type="body" sz="half" idx="2"/>
          </p:nvPr>
        </p:nvSpPr>
        <p:spPr>
          <a:xfrm>
            <a:off x="839788" y="2057401"/>
            <a:ext cx="3932237" cy="3811588"/>
          </a:xfrm>
        </p:spPr>
        <p:txBody>
          <a:bodyPr/>
          <a:lstStyle>
            <a:lvl1pPr marL="0" indent="0">
              <a:buNone/>
              <a:defRPr sz="1600">
                <a:uFillTx/>
              </a:defRPr>
            </a:lvl1pPr>
            <a:lvl2pPr marL="457189" indent="0">
              <a:buNone/>
              <a:defRPr sz="1400">
                <a:uFillTx/>
              </a:defRPr>
            </a:lvl2pPr>
            <a:lvl3pPr marL="914377" indent="0">
              <a:buNone/>
              <a:defRPr sz="1200">
                <a:uFillTx/>
              </a:defRPr>
            </a:lvl3pPr>
            <a:lvl4pPr marL="1371566" indent="0">
              <a:buNone/>
              <a:defRPr sz="1000">
                <a:uFillTx/>
              </a:defRPr>
            </a:lvl4pPr>
            <a:lvl5pPr marL="1828754" indent="0">
              <a:buNone/>
              <a:defRPr sz="1000">
                <a:uFillTx/>
              </a:defRPr>
            </a:lvl5pPr>
            <a:lvl6pPr marL="2285943" indent="0">
              <a:buNone/>
              <a:defRPr sz="1000">
                <a:uFillTx/>
              </a:defRPr>
            </a:lvl6pPr>
            <a:lvl7pPr marL="2743131" indent="0">
              <a:buNone/>
              <a:defRPr sz="1000">
                <a:uFillTx/>
              </a:defRPr>
            </a:lvl7pPr>
            <a:lvl8pPr marL="3200320" indent="0">
              <a:buNone/>
              <a:defRPr sz="1000">
                <a:uFillTx/>
              </a:defRPr>
            </a:lvl8pPr>
            <a:lvl9pPr marL="3657509" indent="0">
              <a:buNone/>
              <a:defRPr sz="1000">
                <a:uFillTx/>
              </a:defRPr>
            </a:lvl9pPr>
          </a:lstStyle>
          <a:p>
            <a:pPr lvl="0"/>
            <a:r>
              <a:rPr lang="es-ES">
                <a:uFillTx/>
              </a:rPr>
              <a:t>Haga clic para modificar el estilo de texto del patrón</a:t>
            </a:r>
          </a:p>
        </p:txBody>
      </p:sp>
      <p:sp>
        <p:nvSpPr>
          <p:cNvPr id="5" name="Marcador de fecha 4"/>
          <p:cNvSpPr>
            <a:spLocks noGrp="1"/>
          </p:cNvSpPr>
          <p:nvPr>
            <p:ph type="dt" sz="half" idx="10"/>
          </p:nvPr>
        </p:nvSpPr>
        <p:spPr/>
        <p:txBody>
          <a:bodyPr/>
          <a:lstStyle/>
          <a:p>
            <a:fld id="{B35122CB-BF89-4022-9761-5820F80AF078}" type="datetime1">
              <a:rPr lang="es-VE" smtClean="0">
                <a:solidFill>
                  <a:srgbClr val="000000">
                    <a:tint val="75000"/>
                  </a:srgbClr>
                </a:solidFill>
                <a:uFillTx/>
              </a:rPr>
              <a:pPr/>
              <a:t>07/01/2022</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extLst>
      <p:ext uri="{BB962C8B-B14F-4D97-AF65-F5344CB8AC3E}">
        <p14:creationId xmlns:p14="http://schemas.microsoft.com/office/powerpoint/2010/main" val="3560744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uFillTx/>
              </a:defRPr>
            </a:lvl1pPr>
          </a:lstStyle>
          <a:p>
            <a:r>
              <a:rPr lang="es-ES">
                <a:uFillTx/>
              </a:rPr>
              <a:t>Haga clic para modificar el estilo de título del patrón</a:t>
            </a:r>
            <a:endParaRPr lang="es-VE">
              <a:uFillTx/>
            </a:endParaRPr>
          </a:p>
        </p:txBody>
      </p:sp>
      <p:sp>
        <p:nvSpPr>
          <p:cNvPr id="3" name="Marcador de posición de imagen 2"/>
          <p:cNvSpPr>
            <a:spLocks noGrp="1"/>
          </p:cNvSpPr>
          <p:nvPr>
            <p:ph type="pic" idx="1"/>
          </p:nvPr>
        </p:nvSpPr>
        <p:spPr>
          <a:xfrm>
            <a:off x="5183188" y="987426"/>
            <a:ext cx="6172200" cy="4873625"/>
          </a:xfrm>
        </p:spPr>
        <p:txBody>
          <a:bodyPr/>
          <a:lstStyle>
            <a:lvl1pPr marL="0" indent="0">
              <a:buNone/>
              <a:defRPr sz="3200">
                <a:uFillTx/>
              </a:defRPr>
            </a:lvl1pPr>
            <a:lvl2pPr marL="457189" indent="0">
              <a:buNone/>
              <a:defRPr sz="2800">
                <a:uFillTx/>
              </a:defRPr>
            </a:lvl2pPr>
            <a:lvl3pPr marL="914377" indent="0">
              <a:buNone/>
              <a:defRPr sz="2400">
                <a:uFillTx/>
              </a:defRPr>
            </a:lvl3pPr>
            <a:lvl4pPr marL="1371566" indent="0">
              <a:buNone/>
              <a:defRPr sz="2000">
                <a:uFillTx/>
              </a:defRPr>
            </a:lvl4pPr>
            <a:lvl5pPr marL="1828754" indent="0">
              <a:buNone/>
              <a:defRPr sz="2000">
                <a:uFillTx/>
              </a:defRPr>
            </a:lvl5pPr>
            <a:lvl6pPr marL="2285943" indent="0">
              <a:buNone/>
              <a:defRPr sz="2000">
                <a:uFillTx/>
              </a:defRPr>
            </a:lvl6pPr>
            <a:lvl7pPr marL="2743131" indent="0">
              <a:buNone/>
              <a:defRPr sz="2000">
                <a:uFillTx/>
              </a:defRPr>
            </a:lvl7pPr>
            <a:lvl8pPr marL="3200320" indent="0">
              <a:buNone/>
              <a:defRPr sz="2000">
                <a:uFillTx/>
              </a:defRPr>
            </a:lvl8pPr>
            <a:lvl9pPr marL="3657509" indent="0">
              <a:buNone/>
              <a:defRPr sz="2000">
                <a:uFillTx/>
              </a:defRPr>
            </a:lvl9pPr>
          </a:lstStyle>
          <a:p>
            <a:endParaRPr lang="es-VE" dirty="0">
              <a:uFillTx/>
            </a:endParaRPr>
          </a:p>
        </p:txBody>
      </p:sp>
      <p:sp>
        <p:nvSpPr>
          <p:cNvPr id="4" name="Marcador de texto 3"/>
          <p:cNvSpPr>
            <a:spLocks noGrp="1"/>
          </p:cNvSpPr>
          <p:nvPr>
            <p:ph type="body" sz="half" idx="2"/>
          </p:nvPr>
        </p:nvSpPr>
        <p:spPr>
          <a:xfrm>
            <a:off x="839788" y="2057401"/>
            <a:ext cx="3932237" cy="3811588"/>
          </a:xfrm>
        </p:spPr>
        <p:txBody>
          <a:bodyPr/>
          <a:lstStyle>
            <a:lvl1pPr marL="0" indent="0">
              <a:buNone/>
              <a:defRPr sz="1600">
                <a:uFillTx/>
              </a:defRPr>
            </a:lvl1pPr>
            <a:lvl2pPr marL="457189" indent="0">
              <a:buNone/>
              <a:defRPr sz="1400">
                <a:uFillTx/>
              </a:defRPr>
            </a:lvl2pPr>
            <a:lvl3pPr marL="914377" indent="0">
              <a:buNone/>
              <a:defRPr sz="1200">
                <a:uFillTx/>
              </a:defRPr>
            </a:lvl3pPr>
            <a:lvl4pPr marL="1371566" indent="0">
              <a:buNone/>
              <a:defRPr sz="1000">
                <a:uFillTx/>
              </a:defRPr>
            </a:lvl4pPr>
            <a:lvl5pPr marL="1828754" indent="0">
              <a:buNone/>
              <a:defRPr sz="1000">
                <a:uFillTx/>
              </a:defRPr>
            </a:lvl5pPr>
            <a:lvl6pPr marL="2285943" indent="0">
              <a:buNone/>
              <a:defRPr sz="1000">
                <a:uFillTx/>
              </a:defRPr>
            </a:lvl6pPr>
            <a:lvl7pPr marL="2743131" indent="0">
              <a:buNone/>
              <a:defRPr sz="1000">
                <a:uFillTx/>
              </a:defRPr>
            </a:lvl7pPr>
            <a:lvl8pPr marL="3200320" indent="0">
              <a:buNone/>
              <a:defRPr sz="1000">
                <a:uFillTx/>
              </a:defRPr>
            </a:lvl8pPr>
            <a:lvl9pPr marL="3657509" indent="0">
              <a:buNone/>
              <a:defRPr sz="1000">
                <a:uFillTx/>
              </a:defRPr>
            </a:lvl9pPr>
          </a:lstStyle>
          <a:p>
            <a:pPr lvl="0"/>
            <a:r>
              <a:rPr lang="es-ES">
                <a:uFillTx/>
              </a:rPr>
              <a:t>Haga clic para modificar el estilo de texto del patrón</a:t>
            </a:r>
          </a:p>
        </p:txBody>
      </p:sp>
      <p:sp>
        <p:nvSpPr>
          <p:cNvPr id="5" name="Marcador de fecha 4"/>
          <p:cNvSpPr>
            <a:spLocks noGrp="1"/>
          </p:cNvSpPr>
          <p:nvPr>
            <p:ph type="dt" sz="half" idx="10"/>
          </p:nvPr>
        </p:nvSpPr>
        <p:spPr/>
        <p:txBody>
          <a:bodyPr/>
          <a:lstStyle/>
          <a:p>
            <a:fld id="{75B37D4F-BFB7-437B-BFA4-402BB0FFCBAF}" type="datetime1">
              <a:rPr lang="es-VE" smtClean="0">
                <a:solidFill>
                  <a:srgbClr val="000000">
                    <a:tint val="75000"/>
                  </a:srgbClr>
                </a:solidFill>
                <a:uFillTx/>
              </a:rPr>
              <a:pPr/>
              <a:t>07/01/2022</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extLst>
      <p:ext uri="{BB962C8B-B14F-4D97-AF65-F5344CB8AC3E}">
        <p14:creationId xmlns:p14="http://schemas.microsoft.com/office/powerpoint/2010/main" val="4928557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texto vertical 2"/>
          <p:cNvSpPr>
            <a:spLocks noGrp="1"/>
          </p:cNvSpPr>
          <p:nvPr>
            <p:ph type="body" orient="vert" idx="1"/>
          </p:nvPr>
        </p:nvSpPr>
        <p:spPr/>
        <p:txBody>
          <a:bodyPr vert="eaVert"/>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10"/>
          </p:nvPr>
        </p:nvSpPr>
        <p:spPr/>
        <p:txBody>
          <a:bodyPr/>
          <a:lstStyle/>
          <a:p>
            <a:fld id="{A689FBB6-C232-4AAB-A556-6334D1BCF5CD}" type="datetime1">
              <a:rPr lang="es-VE" smtClean="0">
                <a:solidFill>
                  <a:srgbClr val="000000">
                    <a:tint val="75000"/>
                  </a:srgbClr>
                </a:solidFill>
                <a:uFillTx/>
              </a:rPr>
              <a:pPr/>
              <a:t>07/01/2022</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extLst>
      <p:ext uri="{BB962C8B-B14F-4D97-AF65-F5344CB8AC3E}">
        <p14:creationId xmlns:p14="http://schemas.microsoft.com/office/powerpoint/2010/main" val="29510549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1" y="365126"/>
            <a:ext cx="2628900" cy="5811839"/>
          </a:xfrm>
        </p:spPr>
        <p:txBody>
          <a:bodyPr vert="eaVert"/>
          <a:lstStyle/>
          <a:p>
            <a:r>
              <a:rPr lang="es-ES">
                <a:uFillTx/>
              </a:rPr>
              <a:t>Haga clic para modificar el estilo de título del patrón</a:t>
            </a:r>
            <a:endParaRPr lang="es-VE">
              <a:uFillTx/>
            </a:endParaRPr>
          </a:p>
        </p:txBody>
      </p:sp>
      <p:sp>
        <p:nvSpPr>
          <p:cNvPr id="3" name="Marcador de texto vertical 2"/>
          <p:cNvSpPr>
            <a:spLocks noGrp="1"/>
          </p:cNvSpPr>
          <p:nvPr>
            <p:ph type="body" orient="vert" idx="1"/>
          </p:nvPr>
        </p:nvSpPr>
        <p:spPr>
          <a:xfrm>
            <a:off x="838201" y="365126"/>
            <a:ext cx="7734300" cy="5811839"/>
          </a:xfrm>
        </p:spPr>
        <p:txBody>
          <a:bodyPr vert="eaVert"/>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10"/>
          </p:nvPr>
        </p:nvSpPr>
        <p:spPr/>
        <p:txBody>
          <a:bodyPr/>
          <a:lstStyle/>
          <a:p>
            <a:fld id="{7733DD2C-B94E-4D4D-B2A2-8C3CB35117A1}" type="datetime1">
              <a:rPr lang="es-VE" smtClean="0">
                <a:solidFill>
                  <a:srgbClr val="000000">
                    <a:tint val="75000"/>
                  </a:srgbClr>
                </a:solidFill>
                <a:uFillTx/>
              </a:rPr>
              <a:pPr/>
              <a:t>07/01/2022</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extLst>
      <p:ext uri="{BB962C8B-B14F-4D97-AF65-F5344CB8AC3E}">
        <p14:creationId xmlns:p14="http://schemas.microsoft.com/office/powerpoint/2010/main" val="38510297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_Diseño personaliza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07/01/2022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5" name="Marcador de número de diapositiva 4"/>
          <p:cNvSpPr>
            <a:spLocks noGrp="1"/>
          </p:cNvSpPr>
          <p:nvPr>
            <p:ph type="sldNum" sz="quarter" idx="12"/>
          </p:nvPr>
        </p:nvSpPr>
        <p:spPr/>
        <p:txBody>
          <a:body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
        <p:nvSpPr>
          <p:cNvPr id="6" name="Picture Placeholder 11"/>
          <p:cNvSpPr>
            <a:spLocks noGrp="1"/>
          </p:cNvSpPr>
          <p:nvPr>
            <p:ph type="pic" sz="quarter" idx="23"/>
          </p:nvPr>
        </p:nvSpPr>
        <p:spPr>
          <a:xfrm>
            <a:off x="2" y="0"/>
            <a:ext cx="9699525" cy="6858000"/>
          </a:xfrm>
          <a:custGeom>
            <a:avLst/>
            <a:gdLst>
              <a:gd name="connsiteX0" fmla="*/ 0 w 19393999"/>
              <a:gd name="connsiteY0" fmla="*/ 0 h 13715999"/>
              <a:gd name="connsiteX1" fmla="*/ 19393999 w 19393999"/>
              <a:gd name="connsiteY1" fmla="*/ 0 h 13715999"/>
              <a:gd name="connsiteX2" fmla="*/ 13782907 w 19393999"/>
              <a:gd name="connsiteY2" fmla="*/ 13715999 h 13715999"/>
              <a:gd name="connsiteX3" fmla="*/ 0 w 19393999"/>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19393999" h="13715999">
                <a:moveTo>
                  <a:pt x="0" y="0"/>
                </a:moveTo>
                <a:lnTo>
                  <a:pt x="19393999" y="0"/>
                </a:lnTo>
                <a:lnTo>
                  <a:pt x="13782907" y="13715999"/>
                </a:lnTo>
                <a:lnTo>
                  <a:pt x="0" y="13715999"/>
                </a:lnTo>
                <a:close/>
              </a:path>
            </a:pathLst>
          </a:custGeom>
          <a:solidFill>
            <a:schemeClr val="bg1">
              <a:lumMod val="95000"/>
            </a:schemeClr>
          </a:solidFill>
          <a:effectLst/>
        </p:spPr>
        <p:txBody>
          <a:bodyPr wrap="square">
            <a:noAutofit/>
          </a:bodyPr>
          <a:lstStyle>
            <a:lvl1pPr marL="0" indent="0">
              <a:buNone/>
              <a:defRPr sz="1400" b="1" i="0">
                <a:ln>
                  <a:noFill/>
                </a:ln>
                <a:solidFill>
                  <a:schemeClr val="tx2"/>
                </a:solidFill>
                <a:uFillTx/>
                <a:latin typeface="Poppins Bold" panose="02000000000000000000" pitchFamily="2" charset="77"/>
                <a:ea typeface="Roboto" charset="0"/>
                <a:cs typeface="Poppins Bold" panose="02000000000000000000" pitchFamily="2" charset="77"/>
              </a:defRPr>
            </a:lvl1pPr>
          </a:lstStyle>
          <a:p>
            <a:endParaRPr lang="en-US" dirty="0">
              <a:uFillTx/>
            </a:endParaRPr>
          </a:p>
        </p:txBody>
      </p:sp>
    </p:spTree>
    <p:extLst>
      <p:ext uri="{BB962C8B-B14F-4D97-AF65-F5344CB8AC3E}">
        <p14:creationId xmlns:p14="http://schemas.microsoft.com/office/powerpoint/2010/main" val="39881436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295" b="0" i="0">
                <a:solidFill>
                  <a:schemeClr val="tx1"/>
                </a:solidFill>
                <a:uFillTx/>
                <a:latin typeface="Calibri Light"/>
                <a:cs typeface="Calibri Light"/>
              </a:defRPr>
            </a:lvl1pPr>
          </a:lstStyle>
          <a:p>
            <a:pPr marL="14942"/>
            <a:endParaRPr lang="en-US" spc="-7"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uFillTx/>
              </a:defRPr>
            </a:lvl1pPr>
          </a:lstStyle>
          <a:p>
            <a:fld id="{D16A3253-47B7-480A-8E15-14E0E17B1AF6}" type="datetime1">
              <a:rPr lang="en-US" smtClean="0">
                <a:uFillTx/>
              </a:rPr>
              <a:t>1/7/2022</a:t>
            </a:fld>
            <a:endParaRPr lang="en-US" dirty="0">
              <a:uFillTx/>
            </a:endParaRPr>
          </a:p>
        </p:txBody>
      </p:sp>
      <p:sp>
        <p:nvSpPr>
          <p:cNvPr id="4" name="Holder 4"/>
          <p:cNvSpPr>
            <a:spLocks noGrp="1"/>
          </p:cNvSpPr>
          <p:nvPr>
            <p:ph type="sldNum" sz="quarter" idx="7"/>
          </p:nvPr>
        </p:nvSpPr>
        <p:spPr/>
        <p:txBody>
          <a:bodyPr lIns="0" tIns="0" rIns="0" bIns="0"/>
          <a:lstStyle>
            <a:lvl1pPr>
              <a:defRPr sz="1295" b="0" i="0">
                <a:solidFill>
                  <a:schemeClr val="tx1"/>
                </a:solidFill>
                <a:uFillTx/>
                <a:latin typeface="Calibri Light"/>
                <a:cs typeface="Calibri Light"/>
              </a:defRPr>
            </a:lvl1pPr>
          </a:lstStyle>
          <a:p>
            <a:pPr marL="14942"/>
            <a:r>
              <a:rPr lang="en-US" spc="-12"/>
              <a:t>1</a:t>
            </a:r>
            <a:r>
              <a:rPr lang="en-US" spc="-24"/>
              <a:t>-</a:t>
            </a:r>
            <a:fld id="{81D60167-4931-47E6-BA6A-407CBD079E47}" type="slidenum">
              <a:rPr smtClean="0"/>
              <a:pPr marL="14942"/>
              <a:t>‹#›</a:t>
            </a:fld>
            <a:endParaRPr dirty="0"/>
          </a:p>
        </p:txBody>
      </p:sp>
    </p:spTree>
    <p:extLst>
      <p:ext uri="{BB962C8B-B14F-4D97-AF65-F5344CB8AC3E}">
        <p14:creationId xmlns:p14="http://schemas.microsoft.com/office/powerpoint/2010/main" val="14119850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_Diseño personalizado">
  <p:cSld name="6_Diseño personalizado">
    <p:spTree>
      <p:nvGrpSpPr>
        <p:cNvPr id="1" name="Shape 11"/>
        <p:cNvGrpSpPr/>
        <p:nvPr/>
      </p:nvGrpSpPr>
      <p:grpSpPr>
        <a:xfrm>
          <a:off x="0" y="0"/>
          <a:ext cx="0" cy="0"/>
          <a:chOff x="0" y="0"/>
          <a:chExt cx="0" cy="0"/>
        </a:xfrm>
      </p:grpSpPr>
      <p:sp>
        <p:nvSpPr>
          <p:cNvPr id="12" name="Google Shape;12;p46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465"/>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465"/>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465"/>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1pPr>
            <a:lvl2pPr marL="0" lvl="1" indent="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2pPr>
            <a:lvl3pPr marL="0" lvl="2" indent="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3pPr>
            <a:lvl4pPr marL="0" lvl="3" indent="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4pPr>
            <a:lvl5pPr marL="0" lvl="4" indent="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5pPr>
            <a:lvl6pPr marL="0" lvl="5" indent="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6pPr>
            <a:lvl7pPr marL="0" lvl="6" indent="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7pPr>
            <a:lvl8pPr marL="0" lvl="7" indent="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8pPr>
            <a:lvl9pPr marL="0" lvl="8" indent="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9pPr>
          </a:lstStyle>
          <a:p>
            <a:fld id="{00000000-1234-1234-1234-123412341234}" type="slidenum">
              <a:rPr lang="en-US" smtClean="0"/>
              <a:pPr/>
              <a:t>‹#›</a:t>
            </a:fld>
            <a:endParaRPr lang="en-US"/>
          </a:p>
        </p:txBody>
      </p:sp>
      <p:sp>
        <p:nvSpPr>
          <p:cNvPr id="16" name="Google Shape;16;p465"/>
          <p:cNvSpPr>
            <a:spLocks noGrp="1"/>
          </p:cNvSpPr>
          <p:nvPr>
            <p:ph type="pic" idx="2"/>
          </p:nvPr>
        </p:nvSpPr>
        <p:spPr>
          <a:xfrm>
            <a:off x="2" y="0"/>
            <a:ext cx="9699525" cy="6858000"/>
          </a:xfrm>
          <a:prstGeom prst="rect">
            <a:avLst/>
          </a:prstGeom>
          <a:solidFill>
            <a:srgbClr val="F2F2F2"/>
          </a:solidFill>
          <a:ln>
            <a:noFill/>
          </a:ln>
        </p:spPr>
      </p:sp>
    </p:spTree>
    <p:extLst>
      <p:ext uri="{BB962C8B-B14F-4D97-AF65-F5344CB8AC3E}">
        <p14:creationId xmlns:p14="http://schemas.microsoft.com/office/powerpoint/2010/main" val="27087537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3_Diseño personalizado">
  <p:cSld name="6_Diseño personalizado">
    <p:spTree>
      <p:nvGrpSpPr>
        <p:cNvPr id="1" name="Shape 17"/>
        <p:cNvGrpSpPr/>
        <p:nvPr/>
      </p:nvGrpSpPr>
      <p:grpSpPr>
        <a:xfrm>
          <a:off x="0" y="0"/>
          <a:ext cx="0" cy="0"/>
          <a:chOff x="0" y="0"/>
          <a:chExt cx="0" cy="0"/>
        </a:xfrm>
      </p:grpSpPr>
      <p:sp>
        <p:nvSpPr>
          <p:cNvPr id="18" name="Google Shape;18;p466"/>
          <p:cNvSpPr txBox="1">
            <a:spLocks noGrp="1"/>
          </p:cNvSpPr>
          <p:nvPr>
            <p:ph type="title"/>
          </p:nvPr>
        </p:nvSpPr>
        <p:spPr>
          <a:xfrm>
            <a:off x="961743" y="2512391"/>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F7941D"/>
              </a:buClr>
              <a:buSzPts val="6000"/>
              <a:buFont typeface="Gill Sans"/>
              <a:buNone/>
              <a:defRPr sz="8000" b="1">
                <a:solidFill>
                  <a:srgbClr val="F7941D"/>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466"/>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466"/>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466"/>
          <p:cNvSpPr/>
          <p:nvPr/>
        </p:nvSpPr>
        <p:spPr>
          <a:xfrm>
            <a:off x="0" y="6356351"/>
            <a:ext cx="12192000" cy="225141"/>
          </a:xfrm>
          <a:prstGeom prst="rect">
            <a:avLst/>
          </a:prstGeom>
          <a:solidFill>
            <a:srgbClr val="818286"/>
          </a:soli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22" name="Google Shape;22;p466"/>
          <p:cNvSpPr txBox="1">
            <a:spLocks noGrp="1"/>
          </p:cNvSpPr>
          <p:nvPr>
            <p:ph type="sldNum" idx="12"/>
          </p:nvPr>
        </p:nvSpPr>
        <p:spPr>
          <a:xfrm>
            <a:off x="5823045" y="6265365"/>
            <a:ext cx="545911" cy="407112"/>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1200" b="1" i="0" u="none" strike="noStrike" cap="none">
                <a:solidFill>
                  <a:schemeClr val="lt1"/>
                </a:solidFill>
                <a:latin typeface="Palatino Linotype"/>
                <a:ea typeface="Palatino Linotype"/>
                <a:cs typeface="Palatino Linotype"/>
                <a:sym typeface="Palatino Linotype"/>
              </a:defRPr>
            </a:lvl1pPr>
            <a:lvl2pPr marL="0" marR="0" lvl="1" indent="0" algn="r">
              <a:lnSpc>
                <a:spcPct val="100000"/>
              </a:lnSpc>
              <a:spcBef>
                <a:spcPts val="0"/>
              </a:spcBef>
              <a:spcAft>
                <a:spcPts val="0"/>
              </a:spcAft>
              <a:buClr>
                <a:srgbClr val="000000"/>
              </a:buClr>
              <a:buSzPts val="900"/>
              <a:buFont typeface="Arial"/>
              <a:buNone/>
              <a:defRPr sz="1200" b="1" i="0" u="none" strike="noStrike" cap="none">
                <a:solidFill>
                  <a:schemeClr val="lt1"/>
                </a:solidFill>
                <a:latin typeface="Palatino Linotype"/>
                <a:ea typeface="Palatino Linotype"/>
                <a:cs typeface="Palatino Linotype"/>
                <a:sym typeface="Palatino Linotype"/>
              </a:defRPr>
            </a:lvl2pPr>
            <a:lvl3pPr marL="0" marR="0" lvl="2" indent="0" algn="r">
              <a:lnSpc>
                <a:spcPct val="100000"/>
              </a:lnSpc>
              <a:spcBef>
                <a:spcPts val="0"/>
              </a:spcBef>
              <a:spcAft>
                <a:spcPts val="0"/>
              </a:spcAft>
              <a:buClr>
                <a:srgbClr val="000000"/>
              </a:buClr>
              <a:buSzPts val="900"/>
              <a:buFont typeface="Arial"/>
              <a:buNone/>
              <a:defRPr sz="1200" b="1" i="0" u="none" strike="noStrike" cap="none">
                <a:solidFill>
                  <a:schemeClr val="lt1"/>
                </a:solidFill>
                <a:latin typeface="Palatino Linotype"/>
                <a:ea typeface="Palatino Linotype"/>
                <a:cs typeface="Palatino Linotype"/>
                <a:sym typeface="Palatino Linotype"/>
              </a:defRPr>
            </a:lvl3pPr>
            <a:lvl4pPr marL="0" marR="0" lvl="3" indent="0" algn="r">
              <a:lnSpc>
                <a:spcPct val="100000"/>
              </a:lnSpc>
              <a:spcBef>
                <a:spcPts val="0"/>
              </a:spcBef>
              <a:spcAft>
                <a:spcPts val="0"/>
              </a:spcAft>
              <a:buClr>
                <a:srgbClr val="000000"/>
              </a:buClr>
              <a:buSzPts val="900"/>
              <a:buFont typeface="Arial"/>
              <a:buNone/>
              <a:defRPr sz="1200" b="1" i="0" u="none" strike="noStrike" cap="none">
                <a:solidFill>
                  <a:schemeClr val="lt1"/>
                </a:solidFill>
                <a:latin typeface="Palatino Linotype"/>
                <a:ea typeface="Palatino Linotype"/>
                <a:cs typeface="Palatino Linotype"/>
                <a:sym typeface="Palatino Linotype"/>
              </a:defRPr>
            </a:lvl4pPr>
            <a:lvl5pPr marL="0" marR="0" lvl="4" indent="0" algn="r">
              <a:lnSpc>
                <a:spcPct val="100000"/>
              </a:lnSpc>
              <a:spcBef>
                <a:spcPts val="0"/>
              </a:spcBef>
              <a:spcAft>
                <a:spcPts val="0"/>
              </a:spcAft>
              <a:buClr>
                <a:srgbClr val="000000"/>
              </a:buClr>
              <a:buSzPts val="900"/>
              <a:buFont typeface="Arial"/>
              <a:buNone/>
              <a:defRPr sz="1200" b="1" i="0" u="none" strike="noStrike" cap="none">
                <a:solidFill>
                  <a:schemeClr val="lt1"/>
                </a:solidFill>
                <a:latin typeface="Palatino Linotype"/>
                <a:ea typeface="Palatino Linotype"/>
                <a:cs typeface="Palatino Linotype"/>
                <a:sym typeface="Palatino Linotype"/>
              </a:defRPr>
            </a:lvl5pPr>
            <a:lvl6pPr marL="0" marR="0" lvl="5" indent="0" algn="r">
              <a:lnSpc>
                <a:spcPct val="100000"/>
              </a:lnSpc>
              <a:spcBef>
                <a:spcPts val="0"/>
              </a:spcBef>
              <a:spcAft>
                <a:spcPts val="0"/>
              </a:spcAft>
              <a:buClr>
                <a:srgbClr val="000000"/>
              </a:buClr>
              <a:buSzPts val="900"/>
              <a:buFont typeface="Arial"/>
              <a:buNone/>
              <a:defRPr sz="1200" b="1" i="0" u="none" strike="noStrike" cap="none">
                <a:solidFill>
                  <a:schemeClr val="lt1"/>
                </a:solidFill>
                <a:latin typeface="Palatino Linotype"/>
                <a:ea typeface="Palatino Linotype"/>
                <a:cs typeface="Palatino Linotype"/>
                <a:sym typeface="Palatino Linotype"/>
              </a:defRPr>
            </a:lvl6pPr>
            <a:lvl7pPr marL="0" marR="0" lvl="6" indent="0" algn="r">
              <a:lnSpc>
                <a:spcPct val="100000"/>
              </a:lnSpc>
              <a:spcBef>
                <a:spcPts val="0"/>
              </a:spcBef>
              <a:spcAft>
                <a:spcPts val="0"/>
              </a:spcAft>
              <a:buClr>
                <a:srgbClr val="000000"/>
              </a:buClr>
              <a:buSzPts val="900"/>
              <a:buFont typeface="Arial"/>
              <a:buNone/>
              <a:defRPr sz="1200" b="1" i="0" u="none" strike="noStrike" cap="none">
                <a:solidFill>
                  <a:schemeClr val="lt1"/>
                </a:solidFill>
                <a:latin typeface="Palatino Linotype"/>
                <a:ea typeface="Palatino Linotype"/>
                <a:cs typeface="Palatino Linotype"/>
                <a:sym typeface="Palatino Linotype"/>
              </a:defRPr>
            </a:lvl7pPr>
            <a:lvl8pPr marL="0" marR="0" lvl="7" indent="0" algn="r">
              <a:lnSpc>
                <a:spcPct val="100000"/>
              </a:lnSpc>
              <a:spcBef>
                <a:spcPts val="0"/>
              </a:spcBef>
              <a:spcAft>
                <a:spcPts val="0"/>
              </a:spcAft>
              <a:buClr>
                <a:srgbClr val="000000"/>
              </a:buClr>
              <a:buSzPts val="900"/>
              <a:buFont typeface="Arial"/>
              <a:buNone/>
              <a:defRPr sz="1200" b="1" i="0" u="none" strike="noStrike" cap="none">
                <a:solidFill>
                  <a:schemeClr val="lt1"/>
                </a:solidFill>
                <a:latin typeface="Palatino Linotype"/>
                <a:ea typeface="Palatino Linotype"/>
                <a:cs typeface="Palatino Linotype"/>
                <a:sym typeface="Palatino Linotype"/>
              </a:defRPr>
            </a:lvl8pPr>
            <a:lvl9pPr marL="0" marR="0" lvl="8" indent="0" algn="r">
              <a:lnSpc>
                <a:spcPct val="100000"/>
              </a:lnSpc>
              <a:spcBef>
                <a:spcPts val="0"/>
              </a:spcBef>
              <a:spcAft>
                <a:spcPts val="0"/>
              </a:spcAft>
              <a:buClr>
                <a:srgbClr val="000000"/>
              </a:buClr>
              <a:buSzPts val="900"/>
              <a:buFont typeface="Arial"/>
              <a:buNone/>
              <a:defRPr sz="1200" b="1" i="0" u="none" strike="noStrike" cap="none">
                <a:solidFill>
                  <a:schemeClr val="lt1"/>
                </a:solidFill>
                <a:latin typeface="Palatino Linotype"/>
                <a:ea typeface="Palatino Linotype"/>
                <a:cs typeface="Palatino Linotype"/>
                <a:sym typeface="Palatino Linotype"/>
              </a:defRPr>
            </a:lvl9pPr>
          </a:lstStyle>
          <a:p>
            <a:fld id="{00000000-1234-1234-1234-123412341234}" type="slidenum">
              <a:rPr lang="en-US" smtClean="0"/>
              <a:pPr/>
              <a:t>‹#›</a:t>
            </a:fld>
            <a:endParaRPr lang="en-US"/>
          </a:p>
        </p:txBody>
      </p:sp>
      <p:sp>
        <p:nvSpPr>
          <p:cNvPr id="23" name="Google Shape;23;p466"/>
          <p:cNvSpPr txBox="1">
            <a:spLocks noGrp="1"/>
          </p:cNvSpPr>
          <p:nvPr>
            <p:ph type="body" idx="1"/>
          </p:nvPr>
        </p:nvSpPr>
        <p:spPr>
          <a:xfrm>
            <a:off x="961743" y="4712873"/>
            <a:ext cx="10515600" cy="1219200"/>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1000"/>
              </a:spcBef>
              <a:spcAft>
                <a:spcPts val="0"/>
              </a:spcAft>
              <a:buClr>
                <a:schemeClr val="dk1"/>
              </a:buClr>
              <a:buSzPts val="1800"/>
              <a:buChar char="•"/>
              <a:defRPr/>
            </a:lvl1pPr>
            <a:lvl2pPr marL="1219170" lvl="1" indent="-457189" algn="l">
              <a:lnSpc>
                <a:spcPct val="90000"/>
              </a:lnSpc>
              <a:spcBef>
                <a:spcPts val="500"/>
              </a:spcBef>
              <a:spcAft>
                <a:spcPts val="0"/>
              </a:spcAft>
              <a:buClr>
                <a:schemeClr val="dk1"/>
              </a:buClr>
              <a:buSzPts val="1800"/>
              <a:buChar char="•"/>
              <a:defRPr/>
            </a:lvl2pPr>
            <a:lvl3pPr marL="1828754" lvl="2" indent="-457189" algn="l">
              <a:lnSpc>
                <a:spcPct val="90000"/>
              </a:lnSpc>
              <a:spcBef>
                <a:spcPts val="500"/>
              </a:spcBef>
              <a:spcAft>
                <a:spcPts val="0"/>
              </a:spcAft>
              <a:buClr>
                <a:schemeClr val="dk1"/>
              </a:buClr>
              <a:buSzPts val="1800"/>
              <a:buChar char="•"/>
              <a:defRPr/>
            </a:lvl3pPr>
            <a:lvl4pPr marL="2438339" lvl="3" indent="-457189" algn="l">
              <a:lnSpc>
                <a:spcPct val="90000"/>
              </a:lnSpc>
              <a:spcBef>
                <a:spcPts val="500"/>
              </a:spcBef>
              <a:spcAft>
                <a:spcPts val="0"/>
              </a:spcAft>
              <a:buClr>
                <a:schemeClr val="dk1"/>
              </a:buClr>
              <a:buSzPts val="1800"/>
              <a:buChar char="•"/>
              <a:defRPr/>
            </a:lvl4pPr>
            <a:lvl5pPr marL="3047924" lvl="4" indent="-457189" algn="l">
              <a:lnSpc>
                <a:spcPct val="90000"/>
              </a:lnSpc>
              <a:spcBef>
                <a:spcPts val="500"/>
              </a:spcBef>
              <a:spcAft>
                <a:spcPts val="0"/>
              </a:spcAft>
              <a:buClr>
                <a:schemeClr val="dk1"/>
              </a:buClr>
              <a:buSzPts val="1800"/>
              <a:buChar char="•"/>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pic>
        <p:nvPicPr>
          <p:cNvPr id="24" name="Google Shape;24;p466"/>
          <p:cNvPicPr preferRelativeResize="0"/>
          <p:nvPr/>
        </p:nvPicPr>
        <p:blipFill rotWithShape="1">
          <a:blip r:embed="rId2">
            <a:alphaModFix/>
          </a:blip>
          <a:srcRect/>
          <a:stretch/>
        </p:blipFill>
        <p:spPr>
          <a:xfrm>
            <a:off x="1" y="6250601"/>
            <a:ext cx="1173921" cy="436641"/>
          </a:xfrm>
          <a:prstGeom prst="rect">
            <a:avLst/>
          </a:prstGeom>
          <a:noFill/>
          <a:ln>
            <a:noFill/>
          </a:ln>
        </p:spPr>
      </p:pic>
    </p:spTree>
    <p:extLst>
      <p:ext uri="{BB962C8B-B14F-4D97-AF65-F5344CB8AC3E}">
        <p14:creationId xmlns:p14="http://schemas.microsoft.com/office/powerpoint/2010/main" val="669953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4BD47-383C-4DC2-8A08-98AB10C162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E9E6F5A-FEF9-453A-9D0D-F8A2F1B17B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D6C42F-F512-4FE3-B076-696BECBF9F73}"/>
              </a:ext>
            </a:extLst>
          </p:cNvPr>
          <p:cNvSpPr>
            <a:spLocks noGrp="1"/>
          </p:cNvSpPr>
          <p:nvPr>
            <p:ph type="dt" sz="half" idx="10"/>
          </p:nvPr>
        </p:nvSpPr>
        <p:spPr/>
        <p:txBody>
          <a:bodyPr/>
          <a:lstStyle/>
          <a:p>
            <a:fld id="{50CD297D-BF56-4E6F-AC28-65F10418718C}" type="datetimeFigureOut">
              <a:rPr lang="en-US" smtClean="0"/>
              <a:t>1/7/2022</a:t>
            </a:fld>
            <a:endParaRPr lang="en-US"/>
          </a:p>
        </p:txBody>
      </p:sp>
      <p:sp>
        <p:nvSpPr>
          <p:cNvPr id="5" name="Footer Placeholder 4">
            <a:extLst>
              <a:ext uri="{FF2B5EF4-FFF2-40B4-BE49-F238E27FC236}">
                <a16:creationId xmlns:a16="http://schemas.microsoft.com/office/drawing/2014/main" id="{555DBBE5-16C9-4B64-8F49-CEE4271D3D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9E8BC1-A299-40AB-A6F5-E0571F5ECED8}"/>
              </a:ext>
            </a:extLst>
          </p:cNvPr>
          <p:cNvSpPr>
            <a:spLocks noGrp="1"/>
          </p:cNvSpPr>
          <p:nvPr>
            <p:ph type="sldNum" sz="quarter" idx="12"/>
          </p:nvPr>
        </p:nvSpPr>
        <p:spPr/>
        <p:txBody>
          <a:bodyPr/>
          <a:lstStyle/>
          <a:p>
            <a:fld id="{A6BF61DE-9D09-463F-B020-35BC56E7D22C}" type="slidenum">
              <a:rPr lang="en-US" smtClean="0"/>
              <a:t>‹#›</a:t>
            </a:fld>
            <a:endParaRPr lang="en-US"/>
          </a:p>
        </p:txBody>
      </p:sp>
    </p:spTree>
    <p:extLst>
      <p:ext uri="{BB962C8B-B14F-4D97-AF65-F5344CB8AC3E}">
        <p14:creationId xmlns:p14="http://schemas.microsoft.com/office/powerpoint/2010/main" val="1923716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B8026-DE41-4C9E-8A7A-24DDB508B2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3C2E72-DC79-40A9-A853-C31EE39B88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B6930F-D234-4620-9387-24CE7DD7F5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C1CEE0-3FB4-4754-AFD3-16A205EA21B1}"/>
              </a:ext>
            </a:extLst>
          </p:cNvPr>
          <p:cNvSpPr>
            <a:spLocks noGrp="1"/>
          </p:cNvSpPr>
          <p:nvPr>
            <p:ph type="dt" sz="half" idx="10"/>
          </p:nvPr>
        </p:nvSpPr>
        <p:spPr/>
        <p:txBody>
          <a:bodyPr/>
          <a:lstStyle/>
          <a:p>
            <a:fld id="{50CD297D-BF56-4E6F-AC28-65F10418718C}" type="datetimeFigureOut">
              <a:rPr lang="en-US" smtClean="0"/>
              <a:t>1/7/2022</a:t>
            </a:fld>
            <a:endParaRPr lang="en-US"/>
          </a:p>
        </p:txBody>
      </p:sp>
      <p:sp>
        <p:nvSpPr>
          <p:cNvPr id="6" name="Footer Placeholder 5">
            <a:extLst>
              <a:ext uri="{FF2B5EF4-FFF2-40B4-BE49-F238E27FC236}">
                <a16:creationId xmlns:a16="http://schemas.microsoft.com/office/drawing/2014/main" id="{E0BB61CA-6CBD-4D48-898F-49F1643705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BF4D93-621F-4E6C-AD13-C63F0FE27BF5}"/>
              </a:ext>
            </a:extLst>
          </p:cNvPr>
          <p:cNvSpPr>
            <a:spLocks noGrp="1"/>
          </p:cNvSpPr>
          <p:nvPr>
            <p:ph type="sldNum" sz="quarter" idx="12"/>
          </p:nvPr>
        </p:nvSpPr>
        <p:spPr/>
        <p:txBody>
          <a:bodyPr/>
          <a:lstStyle/>
          <a:p>
            <a:fld id="{A6BF61DE-9D09-463F-B020-35BC56E7D22C}" type="slidenum">
              <a:rPr lang="en-US" smtClean="0"/>
              <a:t>‹#›</a:t>
            </a:fld>
            <a:endParaRPr lang="en-US"/>
          </a:p>
        </p:txBody>
      </p:sp>
    </p:spTree>
    <p:extLst>
      <p:ext uri="{BB962C8B-B14F-4D97-AF65-F5344CB8AC3E}">
        <p14:creationId xmlns:p14="http://schemas.microsoft.com/office/powerpoint/2010/main" val="2136997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2C64A-62DE-45C0-8EF2-502B3F4F633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7C734D-E9EA-418A-89A0-E26669647F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824E1BA-DFCA-4204-972F-F0EC0974E45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619B07-7698-41AE-9A3B-93084B2BBF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A613EF-6A5F-4D10-AEAC-B857BCF8FE6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CBF3E2-A01B-47FA-B172-D05DB5BF4AD9}"/>
              </a:ext>
            </a:extLst>
          </p:cNvPr>
          <p:cNvSpPr>
            <a:spLocks noGrp="1"/>
          </p:cNvSpPr>
          <p:nvPr>
            <p:ph type="dt" sz="half" idx="10"/>
          </p:nvPr>
        </p:nvSpPr>
        <p:spPr/>
        <p:txBody>
          <a:bodyPr/>
          <a:lstStyle/>
          <a:p>
            <a:fld id="{50CD297D-BF56-4E6F-AC28-65F10418718C}" type="datetimeFigureOut">
              <a:rPr lang="en-US" smtClean="0"/>
              <a:t>1/7/2022</a:t>
            </a:fld>
            <a:endParaRPr lang="en-US"/>
          </a:p>
        </p:txBody>
      </p:sp>
      <p:sp>
        <p:nvSpPr>
          <p:cNvPr id="8" name="Footer Placeholder 7">
            <a:extLst>
              <a:ext uri="{FF2B5EF4-FFF2-40B4-BE49-F238E27FC236}">
                <a16:creationId xmlns:a16="http://schemas.microsoft.com/office/drawing/2014/main" id="{BEADB584-84BA-44ED-897B-336B8E179B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BC61AE-04FC-44B2-9DC2-BB4345118FD0}"/>
              </a:ext>
            </a:extLst>
          </p:cNvPr>
          <p:cNvSpPr>
            <a:spLocks noGrp="1"/>
          </p:cNvSpPr>
          <p:nvPr>
            <p:ph type="sldNum" sz="quarter" idx="12"/>
          </p:nvPr>
        </p:nvSpPr>
        <p:spPr/>
        <p:txBody>
          <a:bodyPr/>
          <a:lstStyle/>
          <a:p>
            <a:fld id="{A6BF61DE-9D09-463F-B020-35BC56E7D22C}" type="slidenum">
              <a:rPr lang="en-US" smtClean="0"/>
              <a:t>‹#›</a:t>
            </a:fld>
            <a:endParaRPr lang="en-US"/>
          </a:p>
        </p:txBody>
      </p:sp>
    </p:spTree>
    <p:extLst>
      <p:ext uri="{BB962C8B-B14F-4D97-AF65-F5344CB8AC3E}">
        <p14:creationId xmlns:p14="http://schemas.microsoft.com/office/powerpoint/2010/main" val="753293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BA9A6-8591-466C-A5E3-5D5395AD24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87ECBA-EFD1-4E16-A307-6904D31A8184}"/>
              </a:ext>
            </a:extLst>
          </p:cNvPr>
          <p:cNvSpPr>
            <a:spLocks noGrp="1"/>
          </p:cNvSpPr>
          <p:nvPr>
            <p:ph type="dt" sz="half" idx="10"/>
          </p:nvPr>
        </p:nvSpPr>
        <p:spPr/>
        <p:txBody>
          <a:bodyPr/>
          <a:lstStyle/>
          <a:p>
            <a:fld id="{50CD297D-BF56-4E6F-AC28-65F10418718C}" type="datetimeFigureOut">
              <a:rPr lang="en-US" smtClean="0"/>
              <a:t>1/7/2022</a:t>
            </a:fld>
            <a:endParaRPr lang="en-US"/>
          </a:p>
        </p:txBody>
      </p:sp>
      <p:sp>
        <p:nvSpPr>
          <p:cNvPr id="4" name="Footer Placeholder 3">
            <a:extLst>
              <a:ext uri="{FF2B5EF4-FFF2-40B4-BE49-F238E27FC236}">
                <a16:creationId xmlns:a16="http://schemas.microsoft.com/office/drawing/2014/main" id="{59A1E726-A037-4444-B55B-AF62B64853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D37089-BA68-4B33-AFBC-FF807C5CD6F8}"/>
              </a:ext>
            </a:extLst>
          </p:cNvPr>
          <p:cNvSpPr>
            <a:spLocks noGrp="1"/>
          </p:cNvSpPr>
          <p:nvPr>
            <p:ph type="sldNum" sz="quarter" idx="12"/>
          </p:nvPr>
        </p:nvSpPr>
        <p:spPr/>
        <p:txBody>
          <a:bodyPr/>
          <a:lstStyle/>
          <a:p>
            <a:fld id="{A6BF61DE-9D09-463F-B020-35BC56E7D22C}" type="slidenum">
              <a:rPr lang="en-US" smtClean="0"/>
              <a:t>‹#›</a:t>
            </a:fld>
            <a:endParaRPr lang="en-US"/>
          </a:p>
        </p:txBody>
      </p:sp>
    </p:spTree>
    <p:extLst>
      <p:ext uri="{BB962C8B-B14F-4D97-AF65-F5344CB8AC3E}">
        <p14:creationId xmlns:p14="http://schemas.microsoft.com/office/powerpoint/2010/main" val="2573288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9CA473-28F1-4DD0-AE09-F08F57FF3325}"/>
              </a:ext>
            </a:extLst>
          </p:cNvPr>
          <p:cNvSpPr>
            <a:spLocks noGrp="1"/>
          </p:cNvSpPr>
          <p:nvPr>
            <p:ph type="dt" sz="half" idx="10"/>
          </p:nvPr>
        </p:nvSpPr>
        <p:spPr/>
        <p:txBody>
          <a:bodyPr/>
          <a:lstStyle/>
          <a:p>
            <a:fld id="{50CD297D-BF56-4E6F-AC28-65F10418718C}" type="datetimeFigureOut">
              <a:rPr lang="en-US" smtClean="0"/>
              <a:t>1/7/2022</a:t>
            </a:fld>
            <a:endParaRPr lang="en-US"/>
          </a:p>
        </p:txBody>
      </p:sp>
      <p:sp>
        <p:nvSpPr>
          <p:cNvPr id="3" name="Footer Placeholder 2">
            <a:extLst>
              <a:ext uri="{FF2B5EF4-FFF2-40B4-BE49-F238E27FC236}">
                <a16:creationId xmlns:a16="http://schemas.microsoft.com/office/drawing/2014/main" id="{FD7CDAA8-334C-420D-AC41-B21F5C894FC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0257D67-613C-4800-BC46-00F825724BEA}"/>
              </a:ext>
            </a:extLst>
          </p:cNvPr>
          <p:cNvSpPr>
            <a:spLocks noGrp="1"/>
          </p:cNvSpPr>
          <p:nvPr>
            <p:ph type="sldNum" sz="quarter" idx="12"/>
          </p:nvPr>
        </p:nvSpPr>
        <p:spPr/>
        <p:txBody>
          <a:bodyPr/>
          <a:lstStyle/>
          <a:p>
            <a:fld id="{A6BF61DE-9D09-463F-B020-35BC56E7D22C}" type="slidenum">
              <a:rPr lang="en-US" smtClean="0"/>
              <a:t>‹#›</a:t>
            </a:fld>
            <a:endParaRPr lang="en-US"/>
          </a:p>
        </p:txBody>
      </p:sp>
    </p:spTree>
    <p:extLst>
      <p:ext uri="{BB962C8B-B14F-4D97-AF65-F5344CB8AC3E}">
        <p14:creationId xmlns:p14="http://schemas.microsoft.com/office/powerpoint/2010/main" val="1415376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D44EE-6621-424C-90E1-C3346505CE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517ED8-9D5B-4F16-9F54-B1AC2AD562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10DCA2-8C97-4F36-9EE5-367B79226D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368F0C-6EB5-4A2D-A076-75FE9BF44959}"/>
              </a:ext>
            </a:extLst>
          </p:cNvPr>
          <p:cNvSpPr>
            <a:spLocks noGrp="1"/>
          </p:cNvSpPr>
          <p:nvPr>
            <p:ph type="dt" sz="half" idx="10"/>
          </p:nvPr>
        </p:nvSpPr>
        <p:spPr/>
        <p:txBody>
          <a:bodyPr/>
          <a:lstStyle/>
          <a:p>
            <a:fld id="{50CD297D-BF56-4E6F-AC28-65F10418718C}" type="datetimeFigureOut">
              <a:rPr lang="en-US" smtClean="0"/>
              <a:t>1/7/2022</a:t>
            </a:fld>
            <a:endParaRPr lang="en-US"/>
          </a:p>
        </p:txBody>
      </p:sp>
      <p:sp>
        <p:nvSpPr>
          <p:cNvPr id="6" name="Footer Placeholder 5">
            <a:extLst>
              <a:ext uri="{FF2B5EF4-FFF2-40B4-BE49-F238E27FC236}">
                <a16:creationId xmlns:a16="http://schemas.microsoft.com/office/drawing/2014/main" id="{A1AF3AB4-DDF7-4F9A-881B-46597CDF93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692A8B-44D8-4497-BB38-7076146F597D}"/>
              </a:ext>
            </a:extLst>
          </p:cNvPr>
          <p:cNvSpPr>
            <a:spLocks noGrp="1"/>
          </p:cNvSpPr>
          <p:nvPr>
            <p:ph type="sldNum" sz="quarter" idx="12"/>
          </p:nvPr>
        </p:nvSpPr>
        <p:spPr/>
        <p:txBody>
          <a:bodyPr/>
          <a:lstStyle/>
          <a:p>
            <a:fld id="{A6BF61DE-9D09-463F-B020-35BC56E7D22C}" type="slidenum">
              <a:rPr lang="en-US" smtClean="0"/>
              <a:t>‹#›</a:t>
            </a:fld>
            <a:endParaRPr lang="en-US"/>
          </a:p>
        </p:txBody>
      </p:sp>
    </p:spTree>
    <p:extLst>
      <p:ext uri="{BB962C8B-B14F-4D97-AF65-F5344CB8AC3E}">
        <p14:creationId xmlns:p14="http://schemas.microsoft.com/office/powerpoint/2010/main" val="2646065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7F552-EEC5-455F-B840-1C2A9A54C0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4FBE38-E737-42EF-A3A3-17216FF39F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BD43DD8-138C-4C40-86E8-21C12C0714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5DEEA1-A804-4328-9FD0-42DD0C6B0FF8}"/>
              </a:ext>
            </a:extLst>
          </p:cNvPr>
          <p:cNvSpPr>
            <a:spLocks noGrp="1"/>
          </p:cNvSpPr>
          <p:nvPr>
            <p:ph type="dt" sz="half" idx="10"/>
          </p:nvPr>
        </p:nvSpPr>
        <p:spPr/>
        <p:txBody>
          <a:bodyPr/>
          <a:lstStyle/>
          <a:p>
            <a:fld id="{50CD297D-BF56-4E6F-AC28-65F10418718C}" type="datetimeFigureOut">
              <a:rPr lang="en-US" smtClean="0"/>
              <a:t>1/7/2022</a:t>
            </a:fld>
            <a:endParaRPr lang="en-US"/>
          </a:p>
        </p:txBody>
      </p:sp>
      <p:sp>
        <p:nvSpPr>
          <p:cNvPr id="6" name="Footer Placeholder 5">
            <a:extLst>
              <a:ext uri="{FF2B5EF4-FFF2-40B4-BE49-F238E27FC236}">
                <a16:creationId xmlns:a16="http://schemas.microsoft.com/office/drawing/2014/main" id="{9884C951-0FF4-4ABD-BC29-304621C3A5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A11C52-360C-4575-B940-0570D58F267C}"/>
              </a:ext>
            </a:extLst>
          </p:cNvPr>
          <p:cNvSpPr>
            <a:spLocks noGrp="1"/>
          </p:cNvSpPr>
          <p:nvPr>
            <p:ph type="sldNum" sz="quarter" idx="12"/>
          </p:nvPr>
        </p:nvSpPr>
        <p:spPr/>
        <p:txBody>
          <a:bodyPr/>
          <a:lstStyle/>
          <a:p>
            <a:fld id="{A6BF61DE-9D09-463F-B020-35BC56E7D22C}" type="slidenum">
              <a:rPr lang="en-US" smtClean="0"/>
              <a:t>‹#›</a:t>
            </a:fld>
            <a:endParaRPr lang="en-US"/>
          </a:p>
        </p:txBody>
      </p:sp>
    </p:spTree>
    <p:extLst>
      <p:ext uri="{BB962C8B-B14F-4D97-AF65-F5344CB8AC3E}">
        <p14:creationId xmlns:p14="http://schemas.microsoft.com/office/powerpoint/2010/main" val="27593307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847BDA-0422-4339-9BFB-4E9540FAE9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49DE1A-6B5D-48FA-8EED-36FB7F54FF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FE350B-7E42-4F86-8BAA-7F002BAA8F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CD297D-BF56-4E6F-AC28-65F10418718C}" type="datetimeFigureOut">
              <a:rPr lang="en-US" smtClean="0"/>
              <a:t>1/7/2022</a:t>
            </a:fld>
            <a:endParaRPr lang="en-US"/>
          </a:p>
        </p:txBody>
      </p:sp>
      <p:sp>
        <p:nvSpPr>
          <p:cNvPr id="5" name="Footer Placeholder 4">
            <a:extLst>
              <a:ext uri="{FF2B5EF4-FFF2-40B4-BE49-F238E27FC236}">
                <a16:creationId xmlns:a16="http://schemas.microsoft.com/office/drawing/2014/main" id="{B2C1BCC6-A770-419F-A6B1-C89DFF4B5A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C2CBD4F-DDD7-4555-9DAB-19E1A48DF0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BF61DE-9D09-463F-B020-35BC56E7D22C}" type="slidenum">
              <a:rPr lang="en-US" smtClean="0"/>
              <a:t>‹#›</a:t>
            </a:fld>
            <a:endParaRPr lang="en-US"/>
          </a:p>
        </p:txBody>
      </p:sp>
    </p:spTree>
    <p:extLst>
      <p:ext uri="{BB962C8B-B14F-4D97-AF65-F5344CB8AC3E}">
        <p14:creationId xmlns:p14="http://schemas.microsoft.com/office/powerpoint/2010/main" val="39252314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uFillTx/>
              </a:defRPr>
            </a:lvl1p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07/01/2022</a:t>
            </a:fld>
            <a:endParaRPr lang="es-VE" kern="1200" dirty="0">
              <a:solidFill>
                <a:srgbClr val="000000">
                  <a:tint val="75000"/>
                </a:srgbClr>
              </a:solidFill>
              <a:uFillTx/>
              <a:latin typeface="Palatino Linotype"/>
              <a:ea typeface="+mn-ea"/>
              <a:cs typeface="+mn-cs"/>
            </a:endParaRPr>
          </a:p>
        </p:txBody>
      </p:sp>
      <p:sp>
        <p:nvSpPr>
          <p:cNvPr id="5" name="Marcador de pie de página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uFillTx/>
              </a:defRPr>
            </a:lvl1pPr>
          </a:lstStyle>
          <a:p>
            <a:pPr>
              <a:buFontTx/>
              <a:buNone/>
            </a:pPr>
            <a:endParaRPr lang="es-VE" kern="1200" dirty="0">
              <a:solidFill>
                <a:srgbClr val="000000">
                  <a:tint val="75000"/>
                </a:srgbClr>
              </a:solidFill>
              <a:uFillTx/>
              <a:latin typeface="Palatino Linotype"/>
              <a:ea typeface="+mn-ea"/>
              <a:cs typeface="+mn-cs"/>
            </a:endParaRPr>
          </a:p>
        </p:txBody>
      </p:sp>
      <p:sp>
        <p:nvSpPr>
          <p:cNvPr id="6" name="Marcador de número de diapositiva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uFillTx/>
              </a:defRPr>
            </a:lvl1p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Tree>
    <p:extLst>
      <p:ext uri="{BB962C8B-B14F-4D97-AF65-F5344CB8AC3E}">
        <p14:creationId xmlns:p14="http://schemas.microsoft.com/office/powerpoint/2010/main" val="397721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hf hdr="0" ftr="0" dt="0"/>
  <p:txStyles>
    <p:titleStyle>
      <a:lvl1pPr algn="l" defTabSz="914377" rtl="0" eaLnBrk="1" latinLnBrk="0" hangingPunct="1">
        <a:lnSpc>
          <a:spcPct val="90000"/>
        </a:lnSpc>
        <a:spcBef>
          <a:spcPct val="0"/>
        </a:spcBef>
        <a:buNone/>
        <a:defRPr sz="4400" kern="1200">
          <a:solidFill>
            <a:schemeClr val="tx1"/>
          </a:solidFill>
          <a:uFillTx/>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uFillTx/>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uFillTx/>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uFillTx/>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9pPr>
    </p:bodyStyle>
    <p:otherStyle>
      <a:defPPr>
        <a:defRPr lang="es-VE">
          <a:uFillTx/>
        </a:defRPr>
      </a:defPPr>
      <a:lvl1pPr marL="0" algn="l" defTabSz="914377" rtl="0" eaLnBrk="1" latinLnBrk="0" hangingPunct="1">
        <a:defRPr sz="1800" kern="1200">
          <a:solidFill>
            <a:schemeClr val="tx1"/>
          </a:solidFill>
          <a:uFillTx/>
          <a:latin typeface="+mn-lt"/>
          <a:ea typeface="+mn-ea"/>
          <a:cs typeface="+mn-cs"/>
        </a:defRPr>
      </a:lvl1pPr>
      <a:lvl2pPr marL="457189" algn="l" defTabSz="914377" rtl="0" eaLnBrk="1" latinLnBrk="0" hangingPunct="1">
        <a:defRPr sz="1800" kern="1200">
          <a:solidFill>
            <a:schemeClr val="tx1"/>
          </a:solidFill>
          <a:uFillTx/>
          <a:latin typeface="+mn-lt"/>
          <a:ea typeface="+mn-ea"/>
          <a:cs typeface="+mn-cs"/>
        </a:defRPr>
      </a:lvl2pPr>
      <a:lvl3pPr marL="914377" algn="l" defTabSz="914377" rtl="0" eaLnBrk="1" latinLnBrk="0" hangingPunct="1">
        <a:defRPr sz="1800" kern="1200">
          <a:solidFill>
            <a:schemeClr val="tx1"/>
          </a:solidFill>
          <a:uFillTx/>
          <a:latin typeface="+mn-lt"/>
          <a:ea typeface="+mn-ea"/>
          <a:cs typeface="+mn-cs"/>
        </a:defRPr>
      </a:lvl3pPr>
      <a:lvl4pPr marL="1371566" algn="l" defTabSz="914377" rtl="0" eaLnBrk="1" latinLnBrk="0" hangingPunct="1">
        <a:defRPr sz="1800" kern="1200">
          <a:solidFill>
            <a:schemeClr val="tx1"/>
          </a:solidFill>
          <a:uFillTx/>
          <a:latin typeface="+mn-lt"/>
          <a:ea typeface="+mn-ea"/>
          <a:cs typeface="+mn-cs"/>
        </a:defRPr>
      </a:lvl4pPr>
      <a:lvl5pPr marL="1828754" algn="l" defTabSz="914377" rtl="0" eaLnBrk="1" latinLnBrk="0" hangingPunct="1">
        <a:defRPr sz="1800" kern="1200">
          <a:solidFill>
            <a:schemeClr val="tx1"/>
          </a:solidFill>
          <a:uFillTx/>
          <a:latin typeface="+mn-lt"/>
          <a:ea typeface="+mn-ea"/>
          <a:cs typeface="+mn-cs"/>
        </a:defRPr>
      </a:lvl5pPr>
      <a:lvl6pPr marL="2285943" algn="l" defTabSz="914377" rtl="0" eaLnBrk="1" latinLnBrk="0" hangingPunct="1">
        <a:defRPr sz="1800" kern="1200">
          <a:solidFill>
            <a:schemeClr val="tx1"/>
          </a:solidFill>
          <a:uFillTx/>
          <a:latin typeface="+mn-lt"/>
          <a:ea typeface="+mn-ea"/>
          <a:cs typeface="+mn-cs"/>
        </a:defRPr>
      </a:lvl6pPr>
      <a:lvl7pPr marL="2743131" algn="l" defTabSz="914377" rtl="0" eaLnBrk="1" latinLnBrk="0" hangingPunct="1">
        <a:defRPr sz="1800" kern="1200">
          <a:solidFill>
            <a:schemeClr val="tx1"/>
          </a:solidFill>
          <a:uFillTx/>
          <a:latin typeface="+mn-lt"/>
          <a:ea typeface="+mn-ea"/>
          <a:cs typeface="+mn-cs"/>
        </a:defRPr>
      </a:lvl7pPr>
      <a:lvl8pPr marL="3200320" algn="l" defTabSz="914377" rtl="0" eaLnBrk="1" latinLnBrk="0" hangingPunct="1">
        <a:defRPr sz="1800" kern="1200">
          <a:solidFill>
            <a:schemeClr val="tx1"/>
          </a:solidFill>
          <a:uFillTx/>
          <a:latin typeface="+mn-lt"/>
          <a:ea typeface="+mn-ea"/>
          <a:cs typeface="+mn-cs"/>
        </a:defRPr>
      </a:lvl8pPr>
      <a:lvl9pPr marL="3657509" algn="l" defTabSz="914377" rtl="0" eaLnBrk="1" latinLnBrk="0" hangingPunct="1">
        <a:defRPr sz="1800" kern="1200">
          <a:solidFill>
            <a:schemeClr val="tx1"/>
          </a:solidFill>
          <a:uFillTx/>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6.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1.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2.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3.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6.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7.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8.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9.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0.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2.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3.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4.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5.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6.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7.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8.xml"/><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9.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0.xm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2.xml"/><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3.xml"/><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4.xm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5.xm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6.xml"/><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7.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8.xml"/><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3"/>
          <a:srcRect l="2865" r="2865"/>
          <a:stretch>
            <a:fillRect/>
          </a:stretch>
        </p:blipFill>
        <p:spPr>
          <a:solidFill>
            <a:srgbClr val="818286"/>
          </a:solidFill>
        </p:spPr>
      </p:pic>
      <p:sp>
        <p:nvSpPr>
          <p:cNvPr id="18" name="Rectangle 13"/>
          <p:cNvSpPr>
            <a:spLocks/>
          </p:cNvSpPr>
          <p:nvPr/>
        </p:nvSpPr>
        <p:spPr>
          <a:xfrm>
            <a:off x="-18197" y="1"/>
            <a:ext cx="9717724" cy="6869151"/>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buClr>
                <a:srgbClr val="000000"/>
              </a:buClr>
              <a:defRPr/>
            </a:pPr>
            <a:endParaRPr lang="en-US" dirty="0">
              <a:solidFill>
                <a:srgbClr val="FFFFFF"/>
              </a:solidFill>
              <a:latin typeface="Palatino Linotype"/>
              <a:sym typeface="Arial"/>
            </a:endParaRPr>
          </a:p>
        </p:txBody>
      </p:sp>
      <p:sp>
        <p:nvSpPr>
          <p:cNvPr id="16" name="Elipse 15"/>
          <p:cNvSpPr>
            <a:spLocks/>
          </p:cNvSpPr>
          <p:nvPr/>
        </p:nvSpPr>
        <p:spPr>
          <a:xfrm>
            <a:off x="6768247" y="4538683"/>
            <a:ext cx="1584277" cy="16159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s-VE" sz="1867" kern="0" dirty="0">
              <a:solidFill>
                <a:srgbClr val="FFFFFF"/>
              </a:solidFill>
              <a:latin typeface="Palatino Linotype"/>
              <a:sym typeface="Arial"/>
            </a:endParaRPr>
          </a:p>
        </p:txBody>
      </p:sp>
      <p:pic>
        <p:nvPicPr>
          <p:cNvPr id="17" name="Imagen 16"/>
          <p:cNvPicPr>
            <a:picLocks noChangeAspect="1"/>
          </p:cNvPicPr>
          <p:nvPr/>
        </p:nvPicPr>
        <p:blipFill>
          <a:blip r:embed="rId4" cstate="print"/>
          <a:stretch>
            <a:fillRect/>
          </a:stretch>
        </p:blipFill>
        <p:spPr>
          <a:xfrm>
            <a:off x="6246166" y="3966950"/>
            <a:ext cx="2512679" cy="2509541"/>
          </a:xfrm>
          <a:prstGeom prst="rect">
            <a:avLst/>
          </a:prstGeom>
          <a:noFill/>
        </p:spPr>
      </p:pic>
      <p:sp>
        <p:nvSpPr>
          <p:cNvPr id="7" name="object 2">
            <a:extLst>
              <a:ext uri="{FF2B5EF4-FFF2-40B4-BE49-F238E27FC236}">
                <a16:creationId xmlns:a16="http://schemas.microsoft.com/office/drawing/2014/main" id="{D126F21E-307F-4E8C-ABD2-A99D6AB66DAB}"/>
              </a:ext>
            </a:extLst>
          </p:cNvPr>
          <p:cNvSpPr txBox="1">
            <a:spLocks/>
          </p:cNvSpPr>
          <p:nvPr/>
        </p:nvSpPr>
        <p:spPr>
          <a:xfrm>
            <a:off x="2" y="1527857"/>
            <a:ext cx="12191999" cy="2726387"/>
          </a:xfrm>
          <a:prstGeom prst="rect">
            <a:avLst/>
          </a:prstGeom>
        </p:spPr>
        <p:txBody>
          <a:bodyPr vert="horz" wrap="square" lIns="0" tIns="17780"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6933" algn="ctr" defTabSz="914377">
              <a:lnSpc>
                <a:spcPct val="100000"/>
              </a:lnSpc>
              <a:spcBef>
                <a:spcPts val="140"/>
              </a:spcBef>
              <a:defRPr/>
            </a:pPr>
            <a:r>
              <a:rPr lang="en-US" sz="8800" b="1" dirty="0">
                <a:solidFill>
                  <a:srgbClr val="FFFFFF"/>
                </a:solidFill>
                <a:latin typeface="Times New Roman"/>
                <a:sym typeface="Arial"/>
              </a:rPr>
              <a:t>5: Visualizing Data with Pandas and Matplotlib</a:t>
            </a:r>
          </a:p>
        </p:txBody>
      </p:sp>
    </p:spTree>
    <p:extLst>
      <p:ext uri="{BB962C8B-B14F-4D97-AF65-F5344CB8AC3E}">
        <p14:creationId xmlns:p14="http://schemas.microsoft.com/office/powerpoint/2010/main" val="1157252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10</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The basics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715148"/>
            <a:ext cx="10129096" cy="2068409"/>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Notice that we can pass our </a:t>
            </a:r>
            <a:r>
              <a:rPr lang="en-US" sz="2667" kern="0" dirty="0" err="1">
                <a:solidFill>
                  <a:srgbClr val="000000"/>
                </a:solidFill>
                <a:latin typeface="Arial"/>
                <a:cs typeface="Arial"/>
                <a:sym typeface="Arial"/>
              </a:rPr>
              <a:t>dataframe</a:t>
            </a:r>
            <a:r>
              <a:rPr lang="en-US" sz="2667" kern="0" dirty="0">
                <a:solidFill>
                  <a:srgbClr val="000000"/>
                </a:solidFill>
                <a:latin typeface="Arial"/>
                <a:cs typeface="Arial"/>
                <a:sym typeface="Arial"/>
              </a:rPr>
              <a:t> in the data argument and then use the string names for the columns, instead of passing the series as x and y:</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plt.plot</a:t>
            </a:r>
            <a:r>
              <a:rPr lang="en-US" sz="2667" kern="0" dirty="0">
                <a:solidFill>
                  <a:srgbClr val="ED7D31"/>
                </a:solidFill>
                <a:latin typeface="Arial"/>
                <a:cs typeface="Arial"/>
                <a:sym typeface="Arial"/>
              </a:rPr>
              <a:t>('high', 'low', 'or', data=</a:t>
            </a:r>
            <a:r>
              <a:rPr lang="en-US" sz="2667" kern="0" dirty="0" err="1">
                <a:solidFill>
                  <a:srgbClr val="ED7D31"/>
                </a:solidFill>
                <a:latin typeface="Arial"/>
                <a:cs typeface="Arial"/>
                <a:sym typeface="Arial"/>
              </a:rPr>
              <a:t>fb.head</a:t>
            </a:r>
            <a:r>
              <a:rPr lang="en-US" sz="2667" kern="0" dirty="0">
                <a:solidFill>
                  <a:srgbClr val="ED7D31"/>
                </a:solidFill>
                <a:latin typeface="Arial"/>
                <a:cs typeface="Arial"/>
                <a:sym typeface="Arial"/>
              </a:rPr>
              <a:t>(20))</a:t>
            </a:r>
          </a:p>
        </p:txBody>
      </p:sp>
    </p:spTree>
    <p:extLst>
      <p:ext uri="{BB962C8B-B14F-4D97-AF65-F5344CB8AC3E}">
        <p14:creationId xmlns:p14="http://schemas.microsoft.com/office/powerpoint/2010/main" val="144728773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100</a:t>
            </a:fld>
            <a:endParaRPr kern="0" dirty="0">
              <a:solidFill>
                <a:srgbClr val="FFFFFF"/>
              </a:solidFill>
              <a:latin typeface="Calibri Light"/>
              <a:cs typeface="Calibri Light"/>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695153"/>
            <a:ext cx="10129096" cy="919120"/>
          </a:xfrm>
          <a:prstGeom prst="rect">
            <a:avLst/>
          </a:prstGeom>
        </p:spPr>
        <p:txBody>
          <a:bodyPr vert="horz" wrap="square" lIns="0" tIns="16087" rIns="0" bIns="0" rtlCol="0">
            <a:spAutoFit/>
          </a:bodyPr>
          <a:lstStyle/>
          <a:p>
            <a:pPr algn="ctr" defTabSz="1219170">
              <a:buClr>
                <a:srgbClr val="000000"/>
              </a:buClr>
              <a:defRPr/>
            </a:pPr>
            <a:r>
              <a:rPr lang="en-US" sz="5867" b="1" kern="0" dirty="0">
                <a:solidFill>
                  <a:srgbClr val="ED7D31"/>
                </a:solidFill>
                <a:latin typeface="Arial"/>
                <a:cs typeface="Arial"/>
                <a:sym typeface="Arial"/>
              </a:rPr>
              <a:t>"Complete Lab 5"</a:t>
            </a:r>
          </a:p>
        </p:txBody>
      </p:sp>
    </p:spTree>
    <p:extLst>
      <p:ext uri="{BB962C8B-B14F-4D97-AF65-F5344CB8AC3E}">
        <p14:creationId xmlns:p14="http://schemas.microsoft.com/office/powerpoint/2010/main" val="2205782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11</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The basics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404180"/>
            <a:ext cx="10129096" cy="124754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a:solidFill>
                  <a:srgbClr val="000000"/>
                </a:solidFill>
                <a:latin typeface="Arial"/>
                <a:cs typeface="Arial"/>
                <a:sym typeface="Arial"/>
              </a:rPr>
              <a:t> This is true for the most part, but be careful of the scale that was generated automatically—the x-axis and the y-axis don't line up perfectly:</a:t>
            </a:r>
            <a:endParaRPr lang="en-US" sz="2667" kern="0" dirty="0">
              <a:solidFill>
                <a:srgbClr val="ED7D31"/>
              </a:solidFill>
              <a:latin typeface="Arial"/>
              <a:cs typeface="Arial"/>
              <a:sym typeface="Arial"/>
            </a:endParaRPr>
          </a:p>
        </p:txBody>
      </p:sp>
      <p:pic>
        <p:nvPicPr>
          <p:cNvPr id="7" name="Picture 6">
            <a:extLst>
              <a:ext uri="{FF2B5EF4-FFF2-40B4-BE49-F238E27FC236}">
                <a16:creationId xmlns:a16="http://schemas.microsoft.com/office/drawing/2014/main" id="{2A9B578E-392D-484F-8D55-7EAB1EE029E5}"/>
              </a:ext>
            </a:extLst>
          </p:cNvPr>
          <p:cNvPicPr>
            <a:picLocks noChangeAspect="1"/>
          </p:cNvPicPr>
          <p:nvPr/>
        </p:nvPicPr>
        <p:blipFill>
          <a:blip r:embed="rId3"/>
          <a:stretch>
            <a:fillRect/>
          </a:stretch>
        </p:blipFill>
        <p:spPr>
          <a:xfrm>
            <a:off x="3345048" y="2817448"/>
            <a:ext cx="5501905" cy="3508733"/>
          </a:xfrm>
          <a:prstGeom prst="rect">
            <a:avLst/>
          </a:prstGeom>
        </p:spPr>
      </p:pic>
    </p:spTree>
    <p:extLst>
      <p:ext uri="{BB962C8B-B14F-4D97-AF65-F5344CB8AC3E}">
        <p14:creationId xmlns:p14="http://schemas.microsoft.com/office/powerpoint/2010/main" val="2528510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12</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The basics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404181"/>
            <a:ext cx="10129096" cy="1657976"/>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a:solidFill>
                  <a:srgbClr val="000000"/>
                </a:solidFill>
                <a:latin typeface="Arial"/>
                <a:cs typeface="Arial"/>
                <a:sym typeface="Arial"/>
              </a:rPr>
              <a:t>The following table shows some examples of how to formulate a format string for a variety of plot styles; the complete list of options can be found in the Notes section in the documentation at https://matplotlib.org/api/_as_gen/matplotlib.pyplot.plot.html:</a:t>
            </a:r>
            <a:endParaRPr lang="en-US" sz="2667" kern="0" dirty="0">
              <a:solidFill>
                <a:srgbClr val="ED7D31"/>
              </a:solidFill>
              <a:latin typeface="Arial"/>
              <a:cs typeface="Arial"/>
              <a:sym typeface="Arial"/>
            </a:endParaRPr>
          </a:p>
        </p:txBody>
      </p:sp>
      <p:pic>
        <p:nvPicPr>
          <p:cNvPr id="8" name="Picture 7">
            <a:extLst>
              <a:ext uri="{FF2B5EF4-FFF2-40B4-BE49-F238E27FC236}">
                <a16:creationId xmlns:a16="http://schemas.microsoft.com/office/drawing/2014/main" id="{9C3EB054-2F3D-46DB-8D67-D21E060CF9A2}"/>
              </a:ext>
            </a:extLst>
          </p:cNvPr>
          <p:cNvPicPr>
            <a:picLocks noChangeAspect="1"/>
          </p:cNvPicPr>
          <p:nvPr/>
        </p:nvPicPr>
        <p:blipFill>
          <a:blip r:embed="rId3"/>
          <a:stretch>
            <a:fillRect/>
          </a:stretch>
        </p:blipFill>
        <p:spPr>
          <a:xfrm>
            <a:off x="2890356" y="3227816"/>
            <a:ext cx="6411288" cy="3032307"/>
          </a:xfrm>
          <a:prstGeom prst="rect">
            <a:avLst/>
          </a:prstGeom>
        </p:spPr>
      </p:pic>
    </p:spTree>
    <p:extLst>
      <p:ext uri="{BB962C8B-B14F-4D97-AF65-F5344CB8AC3E}">
        <p14:creationId xmlns:p14="http://schemas.microsoft.com/office/powerpoint/2010/main" val="2238889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13</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The basics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894411"/>
            <a:ext cx="10129096" cy="371014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To create histograms with matplotlib, we use the hist() function instead.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Let's make a histogram of the earthquake magnitudes in the earthquakes.csv file, using those measured with the ml magnitude type:</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quakes = </a:t>
            </a:r>
            <a:r>
              <a:rPr lang="en-US" sz="2667" kern="0" dirty="0" err="1">
                <a:solidFill>
                  <a:srgbClr val="ED7D31"/>
                </a:solidFill>
                <a:latin typeface="Arial"/>
                <a:cs typeface="Arial"/>
                <a:sym typeface="Arial"/>
              </a:rPr>
              <a:t>pd.read_csv</a:t>
            </a:r>
            <a:r>
              <a:rPr lang="en-US" sz="2667" kern="0" dirty="0">
                <a:solidFill>
                  <a:srgbClr val="ED7D31"/>
                </a:solidFill>
                <a:latin typeface="Arial"/>
                <a:cs typeface="Arial"/>
                <a:sym typeface="Arial"/>
              </a:rPr>
              <a:t>('data/earthquakes.csv')</a:t>
            </a: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plt.hist</a:t>
            </a:r>
            <a:r>
              <a:rPr lang="en-US" sz="2667" kern="0" dirty="0">
                <a:solidFill>
                  <a:srgbClr val="ED7D31"/>
                </a:solidFill>
                <a:latin typeface="Arial"/>
                <a:cs typeface="Arial"/>
                <a:sym typeface="Arial"/>
              </a:rPr>
              <a:t>(</a:t>
            </a:r>
            <a:r>
              <a:rPr lang="en-US" sz="2667" kern="0" dirty="0" err="1">
                <a:solidFill>
                  <a:srgbClr val="ED7D31"/>
                </a:solidFill>
                <a:latin typeface="Arial"/>
                <a:cs typeface="Arial"/>
                <a:sym typeface="Arial"/>
              </a:rPr>
              <a:t>quakes.query</a:t>
            </a:r>
            <a:r>
              <a:rPr lang="en-US" sz="2667" kern="0" dirty="0">
                <a:solidFill>
                  <a:srgbClr val="ED7D31"/>
                </a:solidFill>
                <a:latin typeface="Arial"/>
                <a:cs typeface="Arial"/>
                <a:sym typeface="Arial"/>
              </a:rPr>
              <a:t>('</a:t>
            </a:r>
            <a:r>
              <a:rPr lang="en-US" sz="2667" kern="0" dirty="0" err="1">
                <a:solidFill>
                  <a:srgbClr val="ED7D31"/>
                </a:solidFill>
                <a:latin typeface="Arial"/>
                <a:cs typeface="Arial"/>
                <a:sym typeface="Arial"/>
              </a:rPr>
              <a:t>magType</a:t>
            </a:r>
            <a:r>
              <a:rPr lang="en-US" sz="2667" kern="0" dirty="0">
                <a:solidFill>
                  <a:srgbClr val="ED7D31"/>
                </a:solidFill>
                <a:latin typeface="Arial"/>
                <a:cs typeface="Arial"/>
                <a:sym typeface="Arial"/>
              </a:rPr>
              <a:t> == "ml"').mag)</a:t>
            </a:r>
          </a:p>
        </p:txBody>
      </p:sp>
    </p:spTree>
    <p:extLst>
      <p:ext uri="{BB962C8B-B14F-4D97-AF65-F5344CB8AC3E}">
        <p14:creationId xmlns:p14="http://schemas.microsoft.com/office/powerpoint/2010/main" val="3200995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14</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The basics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1365" y="1341373"/>
            <a:ext cx="10649271"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The resulting histogram gives us an idea of the range of earthquake magnitudes we can expect using the ml measurement technique:</a:t>
            </a:r>
          </a:p>
        </p:txBody>
      </p:sp>
      <p:pic>
        <p:nvPicPr>
          <p:cNvPr id="10" name="Picture 9">
            <a:extLst>
              <a:ext uri="{FF2B5EF4-FFF2-40B4-BE49-F238E27FC236}">
                <a16:creationId xmlns:a16="http://schemas.microsoft.com/office/drawing/2014/main" id="{A101863A-48C4-45E3-A235-DD5CB0A6F591}"/>
              </a:ext>
            </a:extLst>
          </p:cNvPr>
          <p:cNvPicPr>
            <a:picLocks noChangeAspect="1"/>
          </p:cNvPicPr>
          <p:nvPr/>
        </p:nvPicPr>
        <p:blipFill>
          <a:blip r:embed="rId3"/>
          <a:stretch>
            <a:fillRect/>
          </a:stretch>
        </p:blipFill>
        <p:spPr>
          <a:xfrm>
            <a:off x="2917063" y="2281467"/>
            <a:ext cx="6357875" cy="3978656"/>
          </a:xfrm>
          <a:prstGeom prst="rect">
            <a:avLst/>
          </a:prstGeom>
        </p:spPr>
      </p:pic>
    </p:spTree>
    <p:extLst>
      <p:ext uri="{BB962C8B-B14F-4D97-AF65-F5344CB8AC3E}">
        <p14:creationId xmlns:p14="http://schemas.microsoft.com/office/powerpoint/2010/main" val="15713171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15</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The basics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1365" y="2099597"/>
            <a:ext cx="10649271" cy="3299707"/>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 For example, if we make two histograms for this data using different numbers of bins, the distributions look different:</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x = </a:t>
            </a:r>
            <a:r>
              <a:rPr lang="en-US" sz="2667" kern="0" dirty="0" err="1">
                <a:solidFill>
                  <a:srgbClr val="ED7D31"/>
                </a:solidFill>
                <a:latin typeface="Arial"/>
                <a:cs typeface="Arial"/>
                <a:sym typeface="Arial"/>
              </a:rPr>
              <a:t>quakes.query</a:t>
            </a:r>
            <a:r>
              <a:rPr lang="en-US" sz="2667" kern="0" dirty="0">
                <a:solidFill>
                  <a:srgbClr val="ED7D31"/>
                </a:solidFill>
                <a:latin typeface="Arial"/>
                <a:cs typeface="Arial"/>
                <a:sym typeface="Arial"/>
              </a:rPr>
              <a:t>('</a:t>
            </a:r>
            <a:r>
              <a:rPr lang="en-US" sz="2667" kern="0" dirty="0" err="1">
                <a:solidFill>
                  <a:srgbClr val="ED7D31"/>
                </a:solidFill>
                <a:latin typeface="Arial"/>
                <a:cs typeface="Arial"/>
                <a:sym typeface="Arial"/>
              </a:rPr>
              <a:t>magType</a:t>
            </a:r>
            <a:r>
              <a:rPr lang="en-US" sz="2667" kern="0" dirty="0">
                <a:solidFill>
                  <a:srgbClr val="ED7D31"/>
                </a:solidFill>
                <a:latin typeface="Arial"/>
                <a:cs typeface="Arial"/>
                <a:sym typeface="Arial"/>
              </a:rPr>
              <a:t> == "ml"').mag</a:t>
            </a:r>
          </a:p>
          <a:p>
            <a:pPr defTabSz="1219170">
              <a:buClr>
                <a:srgbClr val="000000"/>
              </a:buClr>
              <a:defRPr/>
            </a:pPr>
            <a:r>
              <a:rPr lang="en-US" sz="2667" kern="0" dirty="0">
                <a:solidFill>
                  <a:srgbClr val="ED7D31"/>
                </a:solidFill>
                <a:latin typeface="Arial"/>
                <a:cs typeface="Arial"/>
                <a:sym typeface="Arial"/>
              </a:rPr>
              <a:t>&gt;&gt;&gt; fig, axes = </a:t>
            </a:r>
            <a:r>
              <a:rPr lang="en-US" sz="2667" kern="0" dirty="0" err="1">
                <a:solidFill>
                  <a:srgbClr val="ED7D31"/>
                </a:solidFill>
                <a:latin typeface="Arial"/>
                <a:cs typeface="Arial"/>
                <a:sym typeface="Arial"/>
              </a:rPr>
              <a:t>plt.subplots</a:t>
            </a:r>
            <a:r>
              <a:rPr lang="en-US" sz="2667" kern="0" dirty="0">
                <a:solidFill>
                  <a:srgbClr val="ED7D31"/>
                </a:solidFill>
                <a:latin typeface="Arial"/>
                <a:cs typeface="Arial"/>
                <a:sym typeface="Arial"/>
              </a:rPr>
              <a:t>(1, 2, </a:t>
            </a:r>
            <a:r>
              <a:rPr lang="en-US" sz="2667" kern="0" dirty="0" err="1">
                <a:solidFill>
                  <a:srgbClr val="ED7D31"/>
                </a:solidFill>
                <a:latin typeface="Arial"/>
                <a:cs typeface="Arial"/>
                <a:sym typeface="Arial"/>
              </a:rPr>
              <a:t>figsize</a:t>
            </a:r>
            <a:r>
              <a:rPr lang="en-US" sz="2667" kern="0" dirty="0">
                <a:solidFill>
                  <a:srgbClr val="ED7D31"/>
                </a:solidFill>
                <a:latin typeface="Arial"/>
                <a:cs typeface="Arial"/>
                <a:sym typeface="Arial"/>
              </a:rPr>
              <a:t>=(10, 3))</a:t>
            </a:r>
          </a:p>
          <a:p>
            <a:pPr defTabSz="1219170">
              <a:buClr>
                <a:srgbClr val="000000"/>
              </a:buClr>
              <a:defRPr/>
            </a:pPr>
            <a:r>
              <a:rPr lang="en-US" sz="2667" kern="0" dirty="0">
                <a:solidFill>
                  <a:srgbClr val="ED7D31"/>
                </a:solidFill>
                <a:latin typeface="Arial"/>
                <a:cs typeface="Arial"/>
                <a:sym typeface="Arial"/>
              </a:rPr>
              <a:t>&gt;&gt;&gt; for ax, bins in zip(axes, [7, 35]):</a:t>
            </a:r>
          </a:p>
          <a:p>
            <a:pPr defTabSz="1219170">
              <a:buClr>
                <a:srgbClr val="000000"/>
              </a:buClr>
              <a:defRPr/>
            </a:pPr>
            <a:r>
              <a:rPr lang="en-US" sz="2667" kern="0" dirty="0">
                <a:solidFill>
                  <a:srgbClr val="ED7D31"/>
                </a:solidFill>
                <a:latin typeface="Arial"/>
                <a:cs typeface="Arial"/>
                <a:sym typeface="Arial"/>
              </a:rPr>
              <a:t>...     </a:t>
            </a:r>
            <a:r>
              <a:rPr lang="en-US" sz="2667" kern="0" dirty="0" err="1">
                <a:solidFill>
                  <a:srgbClr val="ED7D31"/>
                </a:solidFill>
                <a:latin typeface="Arial"/>
                <a:cs typeface="Arial"/>
                <a:sym typeface="Arial"/>
              </a:rPr>
              <a:t>ax.hist</a:t>
            </a:r>
            <a:r>
              <a:rPr lang="en-US" sz="2667" kern="0" dirty="0">
                <a:solidFill>
                  <a:srgbClr val="ED7D31"/>
                </a:solidFill>
                <a:latin typeface="Arial"/>
                <a:cs typeface="Arial"/>
                <a:sym typeface="Arial"/>
              </a:rPr>
              <a:t>(x, bins=bins)</a:t>
            </a:r>
          </a:p>
          <a:p>
            <a:pPr defTabSz="1219170">
              <a:buClr>
                <a:srgbClr val="000000"/>
              </a:buClr>
              <a:defRPr/>
            </a:pPr>
            <a:r>
              <a:rPr lang="en-US" sz="2667" kern="0" dirty="0">
                <a:solidFill>
                  <a:srgbClr val="ED7D31"/>
                </a:solidFill>
                <a:latin typeface="Arial"/>
                <a:cs typeface="Arial"/>
                <a:sym typeface="Arial"/>
              </a:rPr>
              <a:t>...     </a:t>
            </a:r>
            <a:r>
              <a:rPr lang="en-US" sz="2667" kern="0" dirty="0" err="1">
                <a:solidFill>
                  <a:srgbClr val="ED7D31"/>
                </a:solidFill>
                <a:latin typeface="Arial"/>
                <a:cs typeface="Arial"/>
                <a:sym typeface="Arial"/>
              </a:rPr>
              <a:t>ax.set_title</a:t>
            </a:r>
            <a:r>
              <a:rPr lang="en-US" sz="2667" kern="0" dirty="0">
                <a:solidFill>
                  <a:srgbClr val="ED7D31"/>
                </a:solidFill>
                <a:latin typeface="Arial"/>
                <a:cs typeface="Arial"/>
                <a:sym typeface="Arial"/>
              </a:rPr>
              <a:t>(</a:t>
            </a:r>
            <a:r>
              <a:rPr lang="en-US" sz="2667" kern="0" dirty="0" err="1">
                <a:solidFill>
                  <a:srgbClr val="ED7D31"/>
                </a:solidFill>
                <a:latin typeface="Arial"/>
                <a:cs typeface="Arial"/>
                <a:sym typeface="Arial"/>
              </a:rPr>
              <a:t>f'bins</a:t>
            </a:r>
            <a:r>
              <a:rPr lang="en-US" sz="2667" kern="0" dirty="0">
                <a:solidFill>
                  <a:srgbClr val="ED7D31"/>
                </a:solidFill>
                <a:latin typeface="Arial"/>
                <a:cs typeface="Arial"/>
                <a:sym typeface="Arial"/>
              </a:rPr>
              <a:t> param: {bins}')</a:t>
            </a:r>
          </a:p>
        </p:txBody>
      </p:sp>
    </p:spTree>
    <p:extLst>
      <p:ext uri="{BB962C8B-B14F-4D97-AF65-F5344CB8AC3E}">
        <p14:creationId xmlns:p14="http://schemas.microsoft.com/office/powerpoint/2010/main" val="17346423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16</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The basics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1365" y="1640757"/>
            <a:ext cx="10649271"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a:solidFill>
                  <a:srgbClr val="000000"/>
                </a:solidFill>
                <a:latin typeface="Arial"/>
                <a:cs typeface="Arial"/>
                <a:sym typeface="Arial"/>
              </a:rPr>
              <a:t>Notice how the distribution appears unimodal in the left subplot, but seems bimodal in the right subplot:</a:t>
            </a:r>
            <a:endParaRPr lang="en-US" sz="2667" kern="0" dirty="0">
              <a:solidFill>
                <a:srgbClr val="ED7D31"/>
              </a:solidFill>
              <a:latin typeface="Arial"/>
              <a:cs typeface="Arial"/>
              <a:sym typeface="Arial"/>
            </a:endParaRPr>
          </a:p>
        </p:txBody>
      </p:sp>
      <p:pic>
        <p:nvPicPr>
          <p:cNvPr id="2" name="Picture 1">
            <a:extLst>
              <a:ext uri="{FF2B5EF4-FFF2-40B4-BE49-F238E27FC236}">
                <a16:creationId xmlns:a16="http://schemas.microsoft.com/office/drawing/2014/main" id="{431533B6-79D1-41F8-BC38-8472B6FC4EE1}"/>
              </a:ext>
            </a:extLst>
          </p:cNvPr>
          <p:cNvPicPr>
            <a:picLocks noChangeAspect="1"/>
          </p:cNvPicPr>
          <p:nvPr/>
        </p:nvPicPr>
        <p:blipFill>
          <a:blip r:embed="rId3"/>
          <a:stretch>
            <a:fillRect/>
          </a:stretch>
        </p:blipFill>
        <p:spPr>
          <a:xfrm>
            <a:off x="917676" y="2663570"/>
            <a:ext cx="10356645" cy="3433385"/>
          </a:xfrm>
          <a:prstGeom prst="rect">
            <a:avLst/>
          </a:prstGeom>
        </p:spPr>
      </p:pic>
    </p:spTree>
    <p:extLst>
      <p:ext uri="{BB962C8B-B14F-4D97-AF65-F5344CB8AC3E}">
        <p14:creationId xmlns:p14="http://schemas.microsoft.com/office/powerpoint/2010/main" val="438565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17</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The basics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1365" y="2509964"/>
            <a:ext cx="10649271" cy="2478841"/>
          </a:xfrm>
          <a:prstGeom prst="rect">
            <a:avLst/>
          </a:prstGeom>
        </p:spPr>
        <p:txBody>
          <a:bodyPr vert="horz" wrap="square" lIns="0" tIns="16087" rIns="0" bIns="0" rtlCol="0">
            <a:spAutoFit/>
          </a:bodyPr>
          <a:lstStyle/>
          <a:p>
            <a:pPr defTabSz="1219170">
              <a:buClr>
                <a:srgbClr val="000000"/>
              </a:buClr>
              <a:defRPr/>
            </a:pPr>
            <a:r>
              <a:rPr lang="en-US" sz="2667" kern="0" dirty="0">
                <a:solidFill>
                  <a:srgbClr val="000000"/>
                </a:solidFill>
                <a:latin typeface="Arial"/>
                <a:cs typeface="Arial"/>
                <a:sym typeface="Arial"/>
              </a:rPr>
              <a:t>There are a couple of additional things to note from this example, which we will address in the next section on plot components:</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We can make subplots.</a:t>
            </a: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Plotting functions in </a:t>
            </a:r>
            <a:r>
              <a:rPr lang="en-US" sz="2667" kern="0" dirty="0" err="1">
                <a:solidFill>
                  <a:srgbClr val="000000"/>
                </a:solidFill>
                <a:latin typeface="Arial"/>
                <a:cs typeface="Arial"/>
                <a:sym typeface="Arial"/>
              </a:rPr>
              <a:t>pyplot</a:t>
            </a:r>
            <a:r>
              <a:rPr lang="en-US" sz="2667" kern="0" dirty="0">
                <a:solidFill>
                  <a:srgbClr val="000000"/>
                </a:solidFill>
                <a:latin typeface="Arial"/>
                <a:cs typeface="Arial"/>
                <a:sym typeface="Arial"/>
              </a:rPr>
              <a:t> can also be used as methods of matplotlib objects, such as Figure and Axes objects.</a:t>
            </a:r>
            <a:endParaRPr lang="en-US" sz="2667" kern="0" dirty="0">
              <a:solidFill>
                <a:srgbClr val="ED7D31"/>
              </a:solidFill>
              <a:latin typeface="Arial"/>
              <a:cs typeface="Arial"/>
              <a:sym typeface="Arial"/>
            </a:endParaRPr>
          </a:p>
        </p:txBody>
      </p:sp>
    </p:spTree>
    <p:extLst>
      <p:ext uri="{BB962C8B-B14F-4D97-AF65-F5344CB8AC3E}">
        <p14:creationId xmlns:p14="http://schemas.microsoft.com/office/powerpoint/2010/main" val="2674639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18</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Plot components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263743"/>
            <a:ext cx="10129096" cy="2970899"/>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3200" kern="0" dirty="0">
                <a:solidFill>
                  <a:srgbClr val="000000"/>
                </a:solidFill>
                <a:latin typeface="Arial"/>
                <a:cs typeface="Arial"/>
                <a:sym typeface="Arial"/>
              </a:rPr>
              <a:t>We use the </a:t>
            </a:r>
            <a:r>
              <a:rPr lang="en-US" sz="3200" kern="0" dirty="0" err="1">
                <a:solidFill>
                  <a:srgbClr val="000000"/>
                </a:solidFill>
                <a:latin typeface="Arial"/>
                <a:cs typeface="Arial"/>
                <a:sym typeface="Arial"/>
              </a:rPr>
              <a:t>plt.figure</a:t>
            </a:r>
            <a:r>
              <a:rPr lang="en-US" sz="3200" kern="0" dirty="0">
                <a:solidFill>
                  <a:srgbClr val="000000"/>
                </a:solidFill>
                <a:latin typeface="Arial"/>
                <a:cs typeface="Arial"/>
                <a:sym typeface="Arial"/>
              </a:rPr>
              <a:t>() function to create Figure objects; these will have zero Axes objects until a plot is added:</a:t>
            </a:r>
          </a:p>
          <a:p>
            <a:pPr defTabSz="1219170">
              <a:buClr>
                <a:srgbClr val="000000"/>
              </a:buClr>
              <a:defRPr/>
            </a:pPr>
            <a:endParaRPr lang="en-US" sz="3200" kern="0" dirty="0">
              <a:solidFill>
                <a:srgbClr val="000000"/>
              </a:solidFill>
              <a:latin typeface="Arial"/>
              <a:cs typeface="Arial"/>
              <a:sym typeface="Arial"/>
            </a:endParaRPr>
          </a:p>
          <a:p>
            <a:pPr defTabSz="1219170">
              <a:buClr>
                <a:srgbClr val="000000"/>
              </a:buClr>
              <a:defRPr/>
            </a:pPr>
            <a:r>
              <a:rPr lang="en-US" sz="3200" kern="0" dirty="0">
                <a:solidFill>
                  <a:srgbClr val="ED7D31"/>
                </a:solidFill>
                <a:latin typeface="Arial"/>
                <a:cs typeface="Arial"/>
                <a:sym typeface="Arial"/>
              </a:rPr>
              <a:t>&gt;&gt;&gt; fig = </a:t>
            </a:r>
            <a:r>
              <a:rPr lang="en-US" sz="3200" kern="0" dirty="0" err="1">
                <a:solidFill>
                  <a:srgbClr val="ED7D31"/>
                </a:solidFill>
                <a:latin typeface="Arial"/>
                <a:cs typeface="Arial"/>
                <a:sym typeface="Arial"/>
              </a:rPr>
              <a:t>plt.figure</a:t>
            </a:r>
            <a:r>
              <a:rPr lang="en-US" sz="3200" kern="0" dirty="0">
                <a:solidFill>
                  <a:srgbClr val="ED7D31"/>
                </a:solidFill>
                <a:latin typeface="Arial"/>
                <a:cs typeface="Arial"/>
                <a:sym typeface="Arial"/>
              </a:rPr>
              <a:t>()</a:t>
            </a:r>
          </a:p>
          <a:p>
            <a:pPr defTabSz="1219170">
              <a:buClr>
                <a:srgbClr val="000000"/>
              </a:buClr>
              <a:defRPr/>
            </a:pPr>
            <a:r>
              <a:rPr lang="en-US" sz="3200" kern="0" dirty="0">
                <a:solidFill>
                  <a:srgbClr val="ED7D31"/>
                </a:solidFill>
                <a:latin typeface="Arial"/>
                <a:cs typeface="Arial"/>
                <a:sym typeface="Arial"/>
              </a:rPr>
              <a:t>&lt;Figure size 432x288 with 0 Axes&gt;</a:t>
            </a:r>
          </a:p>
        </p:txBody>
      </p:sp>
    </p:spTree>
    <p:extLst>
      <p:ext uri="{BB962C8B-B14F-4D97-AF65-F5344CB8AC3E}">
        <p14:creationId xmlns:p14="http://schemas.microsoft.com/office/powerpoint/2010/main" val="1985421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19</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Plot components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263743"/>
            <a:ext cx="10129096" cy="2478457"/>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3200" kern="0" dirty="0">
                <a:solidFill>
                  <a:srgbClr val="000000"/>
                </a:solidFill>
                <a:latin typeface="Arial"/>
                <a:cs typeface="Arial"/>
                <a:sym typeface="Arial"/>
              </a:rPr>
              <a:t>Here, we will specify an arrangement of one row and two columns; this returns a (Figure, Axes) tuple, which we can unpack:</a:t>
            </a:r>
          </a:p>
          <a:p>
            <a:pPr marL="457189" indent="-457189" defTabSz="1219170">
              <a:buClr>
                <a:srgbClr val="000000"/>
              </a:buClr>
              <a:buFont typeface="Arial" panose="020B0604020202020204" pitchFamily="34" charset="0"/>
              <a:buChar char="•"/>
              <a:defRPr/>
            </a:pPr>
            <a:endParaRPr lang="en-US" sz="3200" kern="0" dirty="0">
              <a:solidFill>
                <a:srgbClr val="000000"/>
              </a:solidFill>
              <a:latin typeface="Arial"/>
              <a:cs typeface="Arial"/>
              <a:sym typeface="Arial"/>
            </a:endParaRPr>
          </a:p>
          <a:p>
            <a:pPr defTabSz="1219170">
              <a:buClr>
                <a:srgbClr val="000000"/>
              </a:buClr>
              <a:defRPr/>
            </a:pPr>
            <a:r>
              <a:rPr lang="en-US" sz="3200" kern="0" dirty="0">
                <a:solidFill>
                  <a:srgbClr val="ED7D31"/>
                </a:solidFill>
                <a:latin typeface="Arial"/>
                <a:cs typeface="Arial"/>
                <a:sym typeface="Arial"/>
              </a:rPr>
              <a:t>&gt;&gt;&gt; fig, axes = </a:t>
            </a:r>
            <a:r>
              <a:rPr lang="en-US" sz="3200" kern="0" dirty="0" err="1">
                <a:solidFill>
                  <a:srgbClr val="ED7D31"/>
                </a:solidFill>
                <a:latin typeface="Arial"/>
                <a:cs typeface="Arial"/>
                <a:sym typeface="Arial"/>
              </a:rPr>
              <a:t>plt.subplots</a:t>
            </a:r>
            <a:r>
              <a:rPr lang="en-US" sz="3200" kern="0" dirty="0">
                <a:solidFill>
                  <a:srgbClr val="ED7D31"/>
                </a:solidFill>
                <a:latin typeface="Arial"/>
                <a:cs typeface="Arial"/>
                <a:sym typeface="Arial"/>
              </a:rPr>
              <a:t>(1, 2)</a:t>
            </a:r>
          </a:p>
        </p:txBody>
      </p:sp>
    </p:spTree>
    <p:extLst>
      <p:ext uri="{BB962C8B-B14F-4D97-AF65-F5344CB8AC3E}">
        <p14:creationId xmlns:p14="http://schemas.microsoft.com/office/powerpoint/2010/main" val="1583649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2</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Visualizing Data with Pandas and Matplotlib</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509964"/>
            <a:ext cx="10129096" cy="2478457"/>
          </a:xfrm>
          <a:prstGeom prst="rect">
            <a:avLst/>
          </a:prstGeom>
        </p:spPr>
        <p:txBody>
          <a:bodyPr vert="horz" wrap="square" lIns="0" tIns="16087" rIns="0" bIns="0" rtlCol="0">
            <a:spAutoFit/>
          </a:bodyPr>
          <a:lstStyle/>
          <a:p>
            <a:pPr defTabSz="1219170">
              <a:buClr>
                <a:srgbClr val="000000"/>
              </a:buClr>
              <a:defRPr/>
            </a:pPr>
            <a:r>
              <a:rPr lang="en-US" sz="3200" kern="0" dirty="0">
                <a:solidFill>
                  <a:srgbClr val="000000"/>
                </a:solidFill>
                <a:latin typeface="Arial"/>
                <a:cs typeface="Arial"/>
                <a:sym typeface="Arial"/>
              </a:rPr>
              <a:t>In this lesson, we will cover the following topics:</a:t>
            </a:r>
          </a:p>
          <a:p>
            <a:pPr marL="457189" indent="-457189" defTabSz="1219170">
              <a:buClr>
                <a:srgbClr val="000000"/>
              </a:buClr>
              <a:buFont typeface="Arial" panose="020B0604020202020204" pitchFamily="34" charset="0"/>
              <a:buChar char="•"/>
              <a:defRPr/>
            </a:pPr>
            <a:endParaRPr lang="en-US" sz="3200"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3200" kern="0" dirty="0">
                <a:solidFill>
                  <a:srgbClr val="000000"/>
                </a:solidFill>
                <a:latin typeface="Arial"/>
                <a:cs typeface="Arial"/>
                <a:sym typeface="Arial"/>
              </a:rPr>
              <a:t>An introduction to matplotlib</a:t>
            </a:r>
          </a:p>
          <a:p>
            <a:pPr marL="457189" indent="-457189" defTabSz="1219170">
              <a:buClr>
                <a:srgbClr val="000000"/>
              </a:buClr>
              <a:buFont typeface="Arial" panose="020B0604020202020204" pitchFamily="34" charset="0"/>
              <a:buChar char="•"/>
              <a:defRPr/>
            </a:pPr>
            <a:r>
              <a:rPr lang="en-US" sz="3200" kern="0" dirty="0">
                <a:solidFill>
                  <a:srgbClr val="000000"/>
                </a:solidFill>
                <a:latin typeface="Arial"/>
                <a:cs typeface="Arial"/>
                <a:sym typeface="Arial"/>
              </a:rPr>
              <a:t>Plotting with pandas</a:t>
            </a:r>
          </a:p>
          <a:p>
            <a:pPr marL="457189" indent="-457189" defTabSz="1219170">
              <a:buClr>
                <a:srgbClr val="000000"/>
              </a:buClr>
              <a:buFont typeface="Arial" panose="020B0604020202020204" pitchFamily="34" charset="0"/>
              <a:buChar char="•"/>
              <a:defRPr/>
            </a:pPr>
            <a:r>
              <a:rPr lang="en-US" sz="3200" kern="0" dirty="0">
                <a:solidFill>
                  <a:srgbClr val="000000"/>
                </a:solidFill>
                <a:latin typeface="Arial"/>
                <a:cs typeface="Arial"/>
                <a:sym typeface="Arial"/>
              </a:rPr>
              <a:t>The </a:t>
            </a:r>
            <a:r>
              <a:rPr lang="en-US" sz="3200" kern="0" dirty="0" err="1">
                <a:solidFill>
                  <a:srgbClr val="000000"/>
                </a:solidFill>
                <a:latin typeface="Arial"/>
                <a:cs typeface="Arial"/>
                <a:sym typeface="Arial"/>
              </a:rPr>
              <a:t>pandas.plotting</a:t>
            </a:r>
            <a:r>
              <a:rPr lang="en-US" sz="3200" kern="0" dirty="0">
                <a:solidFill>
                  <a:srgbClr val="000000"/>
                </a:solidFill>
                <a:latin typeface="Arial"/>
                <a:cs typeface="Arial"/>
                <a:sym typeface="Arial"/>
              </a:rPr>
              <a:t> module</a:t>
            </a:r>
          </a:p>
        </p:txBody>
      </p:sp>
    </p:spTree>
    <p:extLst>
      <p:ext uri="{BB962C8B-B14F-4D97-AF65-F5344CB8AC3E}">
        <p14:creationId xmlns:p14="http://schemas.microsoft.com/office/powerpoint/2010/main" val="1525622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20</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Plot components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516492"/>
            <a:ext cx="10129096" cy="1001129"/>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3200" kern="0">
                <a:solidFill>
                  <a:srgbClr val="000000"/>
                </a:solidFill>
                <a:latin typeface="Arial"/>
                <a:cs typeface="Arial"/>
                <a:sym typeface="Arial"/>
              </a:rPr>
              <a:t>When using the %matplotlib inline magic command, we will see the figure that was created:</a:t>
            </a:r>
            <a:endParaRPr lang="en-US" sz="3200" kern="0" dirty="0">
              <a:solidFill>
                <a:srgbClr val="ED7D31"/>
              </a:solidFill>
              <a:latin typeface="Arial"/>
              <a:cs typeface="Arial"/>
              <a:sym typeface="Arial"/>
            </a:endParaRPr>
          </a:p>
        </p:txBody>
      </p:sp>
      <p:pic>
        <p:nvPicPr>
          <p:cNvPr id="2" name="Picture 1">
            <a:extLst>
              <a:ext uri="{FF2B5EF4-FFF2-40B4-BE49-F238E27FC236}">
                <a16:creationId xmlns:a16="http://schemas.microsoft.com/office/drawing/2014/main" id="{51F5CA4D-3049-4C9B-B907-9DC6D66599C1}"/>
              </a:ext>
            </a:extLst>
          </p:cNvPr>
          <p:cNvPicPr>
            <a:picLocks noChangeAspect="1"/>
          </p:cNvPicPr>
          <p:nvPr/>
        </p:nvPicPr>
        <p:blipFill>
          <a:blip r:embed="rId3"/>
          <a:stretch>
            <a:fillRect/>
          </a:stretch>
        </p:blipFill>
        <p:spPr>
          <a:xfrm>
            <a:off x="3199738" y="2529086"/>
            <a:ext cx="5792525" cy="3731037"/>
          </a:xfrm>
          <a:prstGeom prst="rect">
            <a:avLst/>
          </a:prstGeom>
        </p:spPr>
      </p:pic>
    </p:spTree>
    <p:extLst>
      <p:ext uri="{BB962C8B-B14F-4D97-AF65-F5344CB8AC3E}">
        <p14:creationId xmlns:p14="http://schemas.microsoft.com/office/powerpoint/2010/main" val="3293087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21</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Plot components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484044"/>
            <a:ext cx="10129096" cy="4531006"/>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The alternative to using </a:t>
            </a:r>
            <a:r>
              <a:rPr lang="en-US" sz="2667" kern="0" dirty="0" err="1">
                <a:solidFill>
                  <a:srgbClr val="000000"/>
                </a:solidFill>
                <a:latin typeface="Arial"/>
                <a:cs typeface="Arial"/>
                <a:sym typeface="Arial"/>
              </a:rPr>
              <a:t>plt.subplots</a:t>
            </a:r>
            <a:r>
              <a:rPr lang="en-US" sz="2667" kern="0" dirty="0">
                <a:solidFill>
                  <a:srgbClr val="000000"/>
                </a:solidFill>
                <a:latin typeface="Arial"/>
                <a:cs typeface="Arial"/>
                <a:sym typeface="Arial"/>
              </a:rPr>
              <a:t>() would be to use the </a:t>
            </a:r>
            <a:r>
              <a:rPr lang="en-US" sz="2667" kern="0" dirty="0" err="1">
                <a:solidFill>
                  <a:srgbClr val="000000"/>
                </a:solidFill>
                <a:latin typeface="Arial"/>
                <a:cs typeface="Arial"/>
                <a:sym typeface="Arial"/>
              </a:rPr>
              <a:t>add_axes</a:t>
            </a:r>
            <a:r>
              <a:rPr lang="en-US" sz="2667" kern="0" dirty="0">
                <a:solidFill>
                  <a:srgbClr val="000000"/>
                </a:solidFill>
                <a:latin typeface="Arial"/>
                <a:cs typeface="Arial"/>
                <a:sym typeface="Arial"/>
              </a:rPr>
              <a:t>() method on the Figure object that we get after running </a:t>
            </a:r>
            <a:r>
              <a:rPr lang="en-US" sz="2667" kern="0" dirty="0" err="1">
                <a:solidFill>
                  <a:srgbClr val="000000"/>
                </a:solidFill>
                <a:latin typeface="Arial"/>
                <a:cs typeface="Arial"/>
                <a:sym typeface="Arial"/>
              </a:rPr>
              <a:t>plt.figure</a:t>
            </a:r>
            <a:r>
              <a:rPr lang="en-US" sz="2667" kern="0" dirty="0">
                <a:solidFill>
                  <a:srgbClr val="000000"/>
                </a:solidFill>
                <a:latin typeface="Arial"/>
                <a:cs typeface="Arial"/>
                <a:sym typeface="Arial"/>
              </a:rPr>
              <a:t>().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The </a:t>
            </a:r>
            <a:r>
              <a:rPr lang="en-US" sz="2667" kern="0" dirty="0" err="1">
                <a:solidFill>
                  <a:srgbClr val="000000"/>
                </a:solidFill>
                <a:latin typeface="Arial"/>
                <a:cs typeface="Arial"/>
                <a:sym typeface="Arial"/>
              </a:rPr>
              <a:t>add_axes</a:t>
            </a:r>
            <a:r>
              <a:rPr lang="en-US" sz="2667" kern="0" dirty="0">
                <a:solidFill>
                  <a:srgbClr val="000000"/>
                </a:solidFill>
                <a:latin typeface="Arial"/>
                <a:cs typeface="Arial"/>
                <a:sym typeface="Arial"/>
              </a:rPr>
              <a:t>() method takes a list in the form of [left, bottom, width, height] as proportions of the figure dimensions, representing the area in the figure this subplot should occupy:</a:t>
            </a:r>
          </a:p>
          <a:p>
            <a:pPr defTabSz="1219170">
              <a:buClr>
                <a:srgbClr val="000000"/>
              </a:buCl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fig = </a:t>
            </a:r>
            <a:r>
              <a:rPr lang="en-US" sz="2667" kern="0" dirty="0" err="1">
                <a:solidFill>
                  <a:srgbClr val="ED7D31"/>
                </a:solidFill>
                <a:latin typeface="Arial"/>
                <a:cs typeface="Arial"/>
                <a:sym typeface="Arial"/>
              </a:rPr>
              <a:t>plt.figure</a:t>
            </a:r>
            <a:r>
              <a:rPr lang="en-US" sz="2667" kern="0" dirty="0">
                <a:solidFill>
                  <a:srgbClr val="ED7D31"/>
                </a:solidFill>
                <a:latin typeface="Arial"/>
                <a:cs typeface="Arial"/>
                <a:sym typeface="Arial"/>
              </a:rPr>
              <a:t>(</a:t>
            </a:r>
            <a:r>
              <a:rPr lang="en-US" sz="2667" kern="0" dirty="0" err="1">
                <a:solidFill>
                  <a:srgbClr val="ED7D31"/>
                </a:solidFill>
                <a:latin typeface="Arial"/>
                <a:cs typeface="Arial"/>
                <a:sym typeface="Arial"/>
              </a:rPr>
              <a:t>figsize</a:t>
            </a:r>
            <a:r>
              <a:rPr lang="en-US" sz="2667" kern="0" dirty="0">
                <a:solidFill>
                  <a:srgbClr val="ED7D31"/>
                </a:solidFill>
                <a:latin typeface="Arial"/>
                <a:cs typeface="Arial"/>
                <a:sym typeface="Arial"/>
              </a:rPr>
              <a:t>=(3, 3))</a:t>
            </a:r>
          </a:p>
          <a:p>
            <a:pPr defTabSz="1219170">
              <a:buClr>
                <a:srgbClr val="000000"/>
              </a:buClr>
              <a:defRPr/>
            </a:pPr>
            <a:r>
              <a:rPr lang="en-US" sz="2667" kern="0" dirty="0">
                <a:solidFill>
                  <a:srgbClr val="ED7D31"/>
                </a:solidFill>
                <a:latin typeface="Arial"/>
                <a:cs typeface="Arial"/>
                <a:sym typeface="Arial"/>
              </a:rPr>
              <a:t>&gt;&gt;&gt; outside = </a:t>
            </a:r>
            <a:r>
              <a:rPr lang="en-US" sz="2667" kern="0" dirty="0" err="1">
                <a:solidFill>
                  <a:srgbClr val="ED7D31"/>
                </a:solidFill>
                <a:latin typeface="Arial"/>
                <a:cs typeface="Arial"/>
                <a:sym typeface="Arial"/>
              </a:rPr>
              <a:t>fig.add_axes</a:t>
            </a:r>
            <a:r>
              <a:rPr lang="en-US" sz="2667" kern="0" dirty="0">
                <a:solidFill>
                  <a:srgbClr val="ED7D31"/>
                </a:solidFill>
                <a:latin typeface="Arial"/>
                <a:cs typeface="Arial"/>
                <a:sym typeface="Arial"/>
              </a:rPr>
              <a:t>([0.1, 0.1, 0.9, 0.9])</a:t>
            </a:r>
          </a:p>
          <a:p>
            <a:pPr defTabSz="1219170">
              <a:buClr>
                <a:srgbClr val="000000"/>
              </a:buClr>
              <a:defRPr/>
            </a:pPr>
            <a:r>
              <a:rPr lang="en-US" sz="2667" kern="0" dirty="0">
                <a:solidFill>
                  <a:srgbClr val="ED7D31"/>
                </a:solidFill>
                <a:latin typeface="Arial"/>
                <a:cs typeface="Arial"/>
                <a:sym typeface="Arial"/>
              </a:rPr>
              <a:t>&gt;&gt;&gt; inside = </a:t>
            </a:r>
            <a:r>
              <a:rPr lang="en-US" sz="2667" kern="0" dirty="0" err="1">
                <a:solidFill>
                  <a:srgbClr val="ED7D31"/>
                </a:solidFill>
                <a:latin typeface="Arial"/>
                <a:cs typeface="Arial"/>
                <a:sym typeface="Arial"/>
              </a:rPr>
              <a:t>fig.add_axes</a:t>
            </a:r>
            <a:r>
              <a:rPr lang="en-US" sz="2667" kern="0" dirty="0">
                <a:solidFill>
                  <a:srgbClr val="ED7D31"/>
                </a:solidFill>
                <a:latin typeface="Arial"/>
                <a:cs typeface="Arial"/>
                <a:sym typeface="Arial"/>
              </a:rPr>
              <a:t>([0.7, 0.7, 0.25, 0.25])</a:t>
            </a:r>
          </a:p>
        </p:txBody>
      </p:sp>
    </p:spTree>
    <p:extLst>
      <p:ext uri="{BB962C8B-B14F-4D97-AF65-F5344CB8AC3E}">
        <p14:creationId xmlns:p14="http://schemas.microsoft.com/office/powerpoint/2010/main" val="11487625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22</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Plot components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484043"/>
            <a:ext cx="10129096" cy="426677"/>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a:solidFill>
                  <a:srgbClr val="000000"/>
                </a:solidFill>
                <a:latin typeface="Arial"/>
                <a:cs typeface="Arial"/>
                <a:sym typeface="Arial"/>
              </a:rPr>
              <a:t>This enables the creation of plots inside of plots:</a:t>
            </a:r>
            <a:endParaRPr lang="en-US" sz="2667" kern="0" dirty="0">
              <a:solidFill>
                <a:srgbClr val="ED7D31"/>
              </a:solidFill>
              <a:latin typeface="Arial"/>
              <a:cs typeface="Arial"/>
              <a:sym typeface="Arial"/>
            </a:endParaRPr>
          </a:p>
        </p:txBody>
      </p:sp>
      <p:pic>
        <p:nvPicPr>
          <p:cNvPr id="3" name="Picture 2">
            <a:extLst>
              <a:ext uri="{FF2B5EF4-FFF2-40B4-BE49-F238E27FC236}">
                <a16:creationId xmlns:a16="http://schemas.microsoft.com/office/drawing/2014/main" id="{8B53B118-EFF9-49F8-8D83-C7E2AA733E16}"/>
              </a:ext>
            </a:extLst>
          </p:cNvPr>
          <p:cNvPicPr>
            <a:picLocks noChangeAspect="1"/>
          </p:cNvPicPr>
          <p:nvPr/>
        </p:nvPicPr>
        <p:blipFill>
          <a:blip r:embed="rId3"/>
          <a:stretch>
            <a:fillRect/>
          </a:stretch>
        </p:blipFill>
        <p:spPr>
          <a:xfrm>
            <a:off x="3873512" y="2156435"/>
            <a:ext cx="4444977" cy="4078567"/>
          </a:xfrm>
          <a:prstGeom prst="rect">
            <a:avLst/>
          </a:prstGeom>
        </p:spPr>
      </p:pic>
    </p:spTree>
    <p:extLst>
      <p:ext uri="{BB962C8B-B14F-4D97-AF65-F5344CB8AC3E}">
        <p14:creationId xmlns:p14="http://schemas.microsoft.com/office/powerpoint/2010/main" val="4049591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23</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Plot components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894411"/>
            <a:ext cx="10129096" cy="371014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Then, we can run </a:t>
            </a:r>
            <a:r>
              <a:rPr lang="en-US" sz="2667" kern="0" dirty="0" err="1">
                <a:solidFill>
                  <a:srgbClr val="000000"/>
                </a:solidFill>
                <a:latin typeface="Arial"/>
                <a:cs typeface="Arial"/>
                <a:sym typeface="Arial"/>
              </a:rPr>
              <a:t>add_subplot</a:t>
            </a:r>
            <a:r>
              <a:rPr lang="en-US" sz="2667" kern="0" dirty="0">
                <a:solidFill>
                  <a:srgbClr val="000000"/>
                </a:solidFill>
                <a:latin typeface="Arial"/>
                <a:cs typeface="Arial"/>
                <a:sym typeface="Arial"/>
              </a:rPr>
              <a:t>(), passing in the area(s) from the grid that the given subplot should occupy:</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fig = </a:t>
            </a:r>
            <a:r>
              <a:rPr lang="en-US" sz="2667" kern="0" dirty="0" err="1">
                <a:solidFill>
                  <a:srgbClr val="ED7D31"/>
                </a:solidFill>
                <a:latin typeface="Arial"/>
                <a:cs typeface="Arial"/>
                <a:sym typeface="Arial"/>
              </a:rPr>
              <a:t>plt.figure</a:t>
            </a:r>
            <a:r>
              <a:rPr lang="en-US" sz="2667" kern="0" dirty="0">
                <a:solidFill>
                  <a:srgbClr val="ED7D31"/>
                </a:solidFill>
                <a:latin typeface="Arial"/>
                <a:cs typeface="Arial"/>
                <a:sym typeface="Arial"/>
              </a:rPr>
              <a:t>(</a:t>
            </a:r>
            <a:r>
              <a:rPr lang="en-US" sz="2667" kern="0" dirty="0" err="1">
                <a:solidFill>
                  <a:srgbClr val="ED7D31"/>
                </a:solidFill>
                <a:latin typeface="Arial"/>
                <a:cs typeface="Arial"/>
                <a:sym typeface="Arial"/>
              </a:rPr>
              <a:t>figsize</a:t>
            </a:r>
            <a:r>
              <a:rPr lang="en-US" sz="2667" kern="0" dirty="0">
                <a:solidFill>
                  <a:srgbClr val="ED7D31"/>
                </a:solidFill>
                <a:latin typeface="Arial"/>
                <a:cs typeface="Arial"/>
                <a:sym typeface="Arial"/>
              </a:rPr>
              <a:t>=(8, 8))</a:t>
            </a: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gs</a:t>
            </a:r>
            <a:r>
              <a:rPr lang="en-US" sz="2667" kern="0" dirty="0">
                <a:solidFill>
                  <a:srgbClr val="ED7D31"/>
                </a:solidFill>
                <a:latin typeface="Arial"/>
                <a:cs typeface="Arial"/>
                <a:sym typeface="Arial"/>
              </a:rPr>
              <a:t> = </a:t>
            </a:r>
            <a:r>
              <a:rPr lang="en-US" sz="2667" kern="0" dirty="0" err="1">
                <a:solidFill>
                  <a:srgbClr val="ED7D31"/>
                </a:solidFill>
                <a:latin typeface="Arial"/>
                <a:cs typeface="Arial"/>
                <a:sym typeface="Arial"/>
              </a:rPr>
              <a:t>fig.add_gridspec</a:t>
            </a:r>
            <a:r>
              <a:rPr lang="en-US" sz="2667" kern="0" dirty="0">
                <a:solidFill>
                  <a:srgbClr val="ED7D31"/>
                </a:solidFill>
                <a:latin typeface="Arial"/>
                <a:cs typeface="Arial"/>
                <a:sym typeface="Arial"/>
              </a:rPr>
              <a:t>(3, 3)</a:t>
            </a: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top_left</a:t>
            </a:r>
            <a:r>
              <a:rPr lang="en-US" sz="2667" kern="0" dirty="0">
                <a:solidFill>
                  <a:srgbClr val="ED7D31"/>
                </a:solidFill>
                <a:latin typeface="Arial"/>
                <a:cs typeface="Arial"/>
                <a:sym typeface="Arial"/>
              </a:rPr>
              <a:t> = </a:t>
            </a:r>
            <a:r>
              <a:rPr lang="en-US" sz="2667" kern="0" dirty="0" err="1">
                <a:solidFill>
                  <a:srgbClr val="ED7D31"/>
                </a:solidFill>
                <a:latin typeface="Arial"/>
                <a:cs typeface="Arial"/>
                <a:sym typeface="Arial"/>
              </a:rPr>
              <a:t>fig.add_subplot</a:t>
            </a:r>
            <a:r>
              <a:rPr lang="en-US" sz="2667" kern="0" dirty="0">
                <a:solidFill>
                  <a:srgbClr val="ED7D31"/>
                </a:solidFill>
                <a:latin typeface="Arial"/>
                <a:cs typeface="Arial"/>
                <a:sym typeface="Arial"/>
              </a:rPr>
              <a:t>(</a:t>
            </a:r>
            <a:r>
              <a:rPr lang="en-US" sz="2667" kern="0" dirty="0" err="1">
                <a:solidFill>
                  <a:srgbClr val="ED7D31"/>
                </a:solidFill>
                <a:latin typeface="Arial"/>
                <a:cs typeface="Arial"/>
                <a:sym typeface="Arial"/>
              </a:rPr>
              <a:t>gs</a:t>
            </a:r>
            <a:r>
              <a:rPr lang="en-US" sz="2667" kern="0" dirty="0">
                <a:solidFill>
                  <a:srgbClr val="ED7D31"/>
                </a:solidFill>
                <a:latin typeface="Arial"/>
                <a:cs typeface="Arial"/>
                <a:sym typeface="Arial"/>
              </a:rPr>
              <a:t>[0, 0])</a:t>
            </a: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mid_left</a:t>
            </a:r>
            <a:r>
              <a:rPr lang="en-US" sz="2667" kern="0" dirty="0">
                <a:solidFill>
                  <a:srgbClr val="ED7D31"/>
                </a:solidFill>
                <a:latin typeface="Arial"/>
                <a:cs typeface="Arial"/>
                <a:sym typeface="Arial"/>
              </a:rPr>
              <a:t> = </a:t>
            </a:r>
            <a:r>
              <a:rPr lang="en-US" sz="2667" kern="0" dirty="0" err="1">
                <a:solidFill>
                  <a:srgbClr val="ED7D31"/>
                </a:solidFill>
                <a:latin typeface="Arial"/>
                <a:cs typeface="Arial"/>
                <a:sym typeface="Arial"/>
              </a:rPr>
              <a:t>fig.add_subplot</a:t>
            </a:r>
            <a:r>
              <a:rPr lang="en-US" sz="2667" kern="0" dirty="0">
                <a:solidFill>
                  <a:srgbClr val="ED7D31"/>
                </a:solidFill>
                <a:latin typeface="Arial"/>
                <a:cs typeface="Arial"/>
                <a:sym typeface="Arial"/>
              </a:rPr>
              <a:t>(</a:t>
            </a:r>
            <a:r>
              <a:rPr lang="en-US" sz="2667" kern="0" dirty="0" err="1">
                <a:solidFill>
                  <a:srgbClr val="ED7D31"/>
                </a:solidFill>
                <a:latin typeface="Arial"/>
                <a:cs typeface="Arial"/>
                <a:sym typeface="Arial"/>
              </a:rPr>
              <a:t>gs</a:t>
            </a:r>
            <a:r>
              <a:rPr lang="en-US" sz="2667" kern="0" dirty="0">
                <a:solidFill>
                  <a:srgbClr val="ED7D31"/>
                </a:solidFill>
                <a:latin typeface="Arial"/>
                <a:cs typeface="Arial"/>
                <a:sym typeface="Arial"/>
              </a:rPr>
              <a:t>[1, 0])</a:t>
            </a: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top_right</a:t>
            </a:r>
            <a:r>
              <a:rPr lang="en-US" sz="2667" kern="0" dirty="0">
                <a:solidFill>
                  <a:srgbClr val="ED7D31"/>
                </a:solidFill>
                <a:latin typeface="Arial"/>
                <a:cs typeface="Arial"/>
                <a:sym typeface="Arial"/>
              </a:rPr>
              <a:t> = </a:t>
            </a:r>
            <a:r>
              <a:rPr lang="en-US" sz="2667" kern="0" dirty="0" err="1">
                <a:solidFill>
                  <a:srgbClr val="ED7D31"/>
                </a:solidFill>
                <a:latin typeface="Arial"/>
                <a:cs typeface="Arial"/>
                <a:sym typeface="Arial"/>
              </a:rPr>
              <a:t>fig.add_subplot</a:t>
            </a:r>
            <a:r>
              <a:rPr lang="en-US" sz="2667" kern="0" dirty="0">
                <a:solidFill>
                  <a:srgbClr val="ED7D31"/>
                </a:solidFill>
                <a:latin typeface="Arial"/>
                <a:cs typeface="Arial"/>
                <a:sym typeface="Arial"/>
              </a:rPr>
              <a:t>(</a:t>
            </a:r>
            <a:r>
              <a:rPr lang="en-US" sz="2667" kern="0" dirty="0" err="1">
                <a:solidFill>
                  <a:srgbClr val="ED7D31"/>
                </a:solidFill>
                <a:latin typeface="Arial"/>
                <a:cs typeface="Arial"/>
                <a:sym typeface="Arial"/>
              </a:rPr>
              <a:t>gs</a:t>
            </a:r>
            <a:r>
              <a:rPr lang="en-US" sz="2667" kern="0" dirty="0">
                <a:solidFill>
                  <a:srgbClr val="ED7D31"/>
                </a:solidFill>
                <a:latin typeface="Arial"/>
                <a:cs typeface="Arial"/>
                <a:sym typeface="Arial"/>
              </a:rPr>
              <a:t>[:2, 1:])</a:t>
            </a:r>
          </a:p>
          <a:p>
            <a:pPr defTabSz="1219170">
              <a:buClr>
                <a:srgbClr val="000000"/>
              </a:buClr>
              <a:defRPr/>
            </a:pPr>
            <a:r>
              <a:rPr lang="en-US" sz="2667" kern="0" dirty="0">
                <a:solidFill>
                  <a:srgbClr val="ED7D31"/>
                </a:solidFill>
                <a:latin typeface="Arial"/>
                <a:cs typeface="Arial"/>
                <a:sym typeface="Arial"/>
              </a:rPr>
              <a:t>&gt;&gt;&gt; bottom = </a:t>
            </a:r>
            <a:r>
              <a:rPr lang="en-US" sz="2667" kern="0" dirty="0" err="1">
                <a:solidFill>
                  <a:srgbClr val="ED7D31"/>
                </a:solidFill>
                <a:latin typeface="Arial"/>
                <a:cs typeface="Arial"/>
                <a:sym typeface="Arial"/>
              </a:rPr>
              <a:t>fig.add_subplot</a:t>
            </a:r>
            <a:r>
              <a:rPr lang="en-US" sz="2667" kern="0" dirty="0">
                <a:solidFill>
                  <a:srgbClr val="ED7D31"/>
                </a:solidFill>
                <a:latin typeface="Arial"/>
                <a:cs typeface="Arial"/>
                <a:sym typeface="Arial"/>
              </a:rPr>
              <a:t>(</a:t>
            </a:r>
            <a:r>
              <a:rPr lang="en-US" sz="2667" kern="0" dirty="0" err="1">
                <a:solidFill>
                  <a:srgbClr val="ED7D31"/>
                </a:solidFill>
                <a:latin typeface="Arial"/>
                <a:cs typeface="Arial"/>
                <a:sym typeface="Arial"/>
              </a:rPr>
              <a:t>gs</a:t>
            </a:r>
            <a:r>
              <a:rPr lang="en-US" sz="2667" kern="0" dirty="0">
                <a:solidFill>
                  <a:srgbClr val="ED7D31"/>
                </a:solidFill>
                <a:latin typeface="Arial"/>
                <a:cs typeface="Arial"/>
                <a:sym typeface="Arial"/>
              </a:rPr>
              <a:t>[2,:])</a:t>
            </a:r>
          </a:p>
        </p:txBody>
      </p:sp>
    </p:spTree>
    <p:extLst>
      <p:ext uri="{BB962C8B-B14F-4D97-AF65-F5344CB8AC3E}">
        <p14:creationId xmlns:p14="http://schemas.microsoft.com/office/powerpoint/2010/main" val="2553487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24</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Plot components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162549" y="3010509"/>
            <a:ext cx="3465168"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This results in the following layout:</a:t>
            </a:r>
            <a:endParaRPr lang="en-US" sz="2667" kern="0" dirty="0">
              <a:solidFill>
                <a:srgbClr val="ED7D31"/>
              </a:solidFill>
              <a:latin typeface="Arial"/>
              <a:cs typeface="Arial"/>
              <a:sym typeface="Arial"/>
            </a:endParaRPr>
          </a:p>
        </p:txBody>
      </p:sp>
      <p:pic>
        <p:nvPicPr>
          <p:cNvPr id="2" name="Picture 1">
            <a:extLst>
              <a:ext uri="{FF2B5EF4-FFF2-40B4-BE49-F238E27FC236}">
                <a16:creationId xmlns:a16="http://schemas.microsoft.com/office/drawing/2014/main" id="{C3BBBB18-ADE3-43B7-B0BB-235346DF7C4C}"/>
              </a:ext>
            </a:extLst>
          </p:cNvPr>
          <p:cNvPicPr>
            <a:picLocks noChangeAspect="1"/>
          </p:cNvPicPr>
          <p:nvPr/>
        </p:nvPicPr>
        <p:blipFill>
          <a:blip r:embed="rId3"/>
          <a:stretch>
            <a:fillRect/>
          </a:stretch>
        </p:blipFill>
        <p:spPr>
          <a:xfrm>
            <a:off x="5998018" y="1312757"/>
            <a:ext cx="5168620" cy="4947367"/>
          </a:xfrm>
          <a:prstGeom prst="rect">
            <a:avLst/>
          </a:prstGeom>
        </p:spPr>
      </p:pic>
    </p:spTree>
    <p:extLst>
      <p:ext uri="{BB962C8B-B14F-4D97-AF65-F5344CB8AC3E}">
        <p14:creationId xmlns:p14="http://schemas.microsoft.com/office/powerpoint/2010/main" val="1216436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25</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Plot components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177765" y="2394956"/>
            <a:ext cx="9836471" cy="2068409"/>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In the previous section, we discussed how to save visualizations using </a:t>
            </a:r>
            <a:r>
              <a:rPr lang="en-US" sz="2667" kern="0" dirty="0" err="1">
                <a:solidFill>
                  <a:srgbClr val="000000"/>
                </a:solidFill>
                <a:latin typeface="Arial"/>
                <a:cs typeface="Arial"/>
                <a:sym typeface="Arial"/>
              </a:rPr>
              <a:t>plt.savefig</a:t>
            </a:r>
            <a:r>
              <a:rPr lang="en-US" sz="2667" kern="0" dirty="0">
                <a:solidFill>
                  <a:srgbClr val="000000"/>
                </a:solidFill>
                <a:latin typeface="Arial"/>
                <a:cs typeface="Arial"/>
                <a:sym typeface="Arial"/>
              </a:rPr>
              <a:t>() but we also can use the </a:t>
            </a:r>
            <a:r>
              <a:rPr lang="en-US" sz="2667" kern="0" dirty="0" err="1">
                <a:solidFill>
                  <a:srgbClr val="000000"/>
                </a:solidFill>
                <a:latin typeface="Arial"/>
                <a:cs typeface="Arial"/>
                <a:sym typeface="Arial"/>
              </a:rPr>
              <a:t>savefig</a:t>
            </a:r>
            <a:r>
              <a:rPr lang="en-US" sz="2667" kern="0" dirty="0">
                <a:solidFill>
                  <a:srgbClr val="000000"/>
                </a:solidFill>
                <a:latin typeface="Arial"/>
                <a:cs typeface="Arial"/>
                <a:sym typeface="Arial"/>
              </a:rPr>
              <a:t>() method on Figure objects:</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fig.savefig</a:t>
            </a:r>
            <a:r>
              <a:rPr lang="en-US" sz="2667" kern="0" dirty="0">
                <a:solidFill>
                  <a:srgbClr val="ED7D31"/>
                </a:solidFill>
                <a:latin typeface="Arial"/>
                <a:cs typeface="Arial"/>
                <a:sym typeface="Arial"/>
              </a:rPr>
              <a:t>('empty.png')</a:t>
            </a:r>
          </a:p>
        </p:txBody>
      </p:sp>
    </p:spTree>
    <p:extLst>
      <p:ext uri="{BB962C8B-B14F-4D97-AF65-F5344CB8AC3E}">
        <p14:creationId xmlns:p14="http://schemas.microsoft.com/office/powerpoint/2010/main" val="14762058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26</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Plot components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177765" y="2715149"/>
            <a:ext cx="9836471" cy="2068409"/>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If we don't pass in anything, it will close the last Figure object; however, we can pass in a specific Figure object to close only that one or 'all' to close all of the Figure objects we have open:</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plt.close</a:t>
            </a:r>
            <a:r>
              <a:rPr lang="en-US" sz="2667" kern="0" dirty="0">
                <a:solidFill>
                  <a:srgbClr val="ED7D31"/>
                </a:solidFill>
                <a:latin typeface="Arial"/>
                <a:cs typeface="Arial"/>
                <a:sym typeface="Arial"/>
              </a:rPr>
              <a:t>('all')</a:t>
            </a:r>
          </a:p>
        </p:txBody>
      </p:sp>
    </p:spTree>
    <p:extLst>
      <p:ext uri="{BB962C8B-B14F-4D97-AF65-F5344CB8AC3E}">
        <p14:creationId xmlns:p14="http://schemas.microsoft.com/office/powerpoint/2010/main" val="23018708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27</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Additional options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263743"/>
            <a:ext cx="10129096" cy="2970899"/>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3200" kern="0" dirty="0">
                <a:solidFill>
                  <a:srgbClr val="000000"/>
                </a:solidFill>
                <a:latin typeface="Arial"/>
                <a:cs typeface="Arial"/>
                <a:sym typeface="Arial"/>
              </a:rPr>
              <a:t>The plot() method we will see with pandas also accepts the </a:t>
            </a:r>
            <a:r>
              <a:rPr lang="en-US" sz="3200" kern="0" dirty="0" err="1">
                <a:solidFill>
                  <a:srgbClr val="000000"/>
                </a:solidFill>
                <a:latin typeface="Arial"/>
                <a:cs typeface="Arial"/>
                <a:sym typeface="Arial"/>
              </a:rPr>
              <a:t>figsize</a:t>
            </a:r>
            <a:r>
              <a:rPr lang="en-US" sz="3200" kern="0" dirty="0">
                <a:solidFill>
                  <a:srgbClr val="000000"/>
                </a:solidFill>
                <a:latin typeface="Arial"/>
                <a:cs typeface="Arial"/>
                <a:sym typeface="Arial"/>
              </a:rPr>
              <a:t> parameter, so bear this in mind:</a:t>
            </a:r>
          </a:p>
          <a:p>
            <a:pPr defTabSz="1219170">
              <a:buClr>
                <a:srgbClr val="000000"/>
              </a:buClr>
              <a:defRPr/>
            </a:pPr>
            <a:endParaRPr lang="en-US" sz="3200" kern="0" dirty="0">
              <a:solidFill>
                <a:srgbClr val="000000"/>
              </a:solidFill>
              <a:latin typeface="Arial"/>
              <a:cs typeface="Arial"/>
              <a:sym typeface="Arial"/>
            </a:endParaRPr>
          </a:p>
          <a:p>
            <a:pPr defTabSz="1219170">
              <a:buClr>
                <a:srgbClr val="000000"/>
              </a:buClr>
              <a:defRPr/>
            </a:pPr>
            <a:r>
              <a:rPr lang="en-US" sz="3200" kern="0" dirty="0">
                <a:solidFill>
                  <a:srgbClr val="ED7D31"/>
                </a:solidFill>
                <a:latin typeface="Arial"/>
                <a:cs typeface="Arial"/>
                <a:sym typeface="Arial"/>
              </a:rPr>
              <a:t>&gt;&gt;&gt; fig = </a:t>
            </a:r>
            <a:r>
              <a:rPr lang="en-US" sz="3200" kern="0" dirty="0" err="1">
                <a:solidFill>
                  <a:srgbClr val="ED7D31"/>
                </a:solidFill>
                <a:latin typeface="Arial"/>
                <a:cs typeface="Arial"/>
                <a:sym typeface="Arial"/>
              </a:rPr>
              <a:t>plt.figure</a:t>
            </a:r>
            <a:r>
              <a:rPr lang="en-US" sz="3200" kern="0" dirty="0">
                <a:solidFill>
                  <a:srgbClr val="ED7D31"/>
                </a:solidFill>
                <a:latin typeface="Arial"/>
                <a:cs typeface="Arial"/>
                <a:sym typeface="Arial"/>
              </a:rPr>
              <a:t>(</a:t>
            </a:r>
            <a:r>
              <a:rPr lang="en-US" sz="3200" kern="0" dirty="0" err="1">
                <a:solidFill>
                  <a:srgbClr val="ED7D31"/>
                </a:solidFill>
                <a:latin typeface="Arial"/>
                <a:cs typeface="Arial"/>
                <a:sym typeface="Arial"/>
              </a:rPr>
              <a:t>figsize</a:t>
            </a:r>
            <a:r>
              <a:rPr lang="en-US" sz="3200" kern="0" dirty="0">
                <a:solidFill>
                  <a:srgbClr val="ED7D31"/>
                </a:solidFill>
                <a:latin typeface="Arial"/>
                <a:cs typeface="Arial"/>
                <a:sym typeface="Arial"/>
              </a:rPr>
              <a:t>=(10, 4))</a:t>
            </a:r>
          </a:p>
          <a:p>
            <a:pPr defTabSz="1219170">
              <a:buClr>
                <a:srgbClr val="000000"/>
              </a:buClr>
              <a:defRPr/>
            </a:pPr>
            <a:r>
              <a:rPr lang="en-US" sz="3200" kern="0" dirty="0">
                <a:solidFill>
                  <a:srgbClr val="ED7D31"/>
                </a:solidFill>
                <a:latin typeface="Arial"/>
                <a:cs typeface="Arial"/>
                <a:sym typeface="Arial"/>
              </a:rPr>
              <a:t>&lt;Figure size 720x288 with 0 Axes&gt;</a:t>
            </a:r>
          </a:p>
          <a:p>
            <a:pPr defTabSz="1219170">
              <a:buClr>
                <a:srgbClr val="000000"/>
              </a:buClr>
              <a:defRPr/>
            </a:pPr>
            <a:r>
              <a:rPr lang="en-US" sz="3200" kern="0" dirty="0">
                <a:solidFill>
                  <a:srgbClr val="ED7D31"/>
                </a:solidFill>
                <a:latin typeface="Arial"/>
                <a:cs typeface="Arial"/>
                <a:sym typeface="Arial"/>
              </a:rPr>
              <a:t>&gt;&gt;&gt; fig, axes = </a:t>
            </a:r>
            <a:r>
              <a:rPr lang="en-US" sz="3200" kern="0" dirty="0" err="1">
                <a:solidFill>
                  <a:srgbClr val="ED7D31"/>
                </a:solidFill>
                <a:latin typeface="Arial"/>
                <a:cs typeface="Arial"/>
                <a:sym typeface="Arial"/>
              </a:rPr>
              <a:t>plt.subplots</a:t>
            </a:r>
            <a:r>
              <a:rPr lang="en-US" sz="3200" kern="0" dirty="0">
                <a:solidFill>
                  <a:srgbClr val="ED7D31"/>
                </a:solidFill>
                <a:latin typeface="Arial"/>
                <a:cs typeface="Arial"/>
                <a:sym typeface="Arial"/>
              </a:rPr>
              <a:t>(1, 2, </a:t>
            </a:r>
            <a:r>
              <a:rPr lang="en-US" sz="3200" kern="0" dirty="0" err="1">
                <a:solidFill>
                  <a:srgbClr val="ED7D31"/>
                </a:solidFill>
                <a:latin typeface="Arial"/>
                <a:cs typeface="Arial"/>
                <a:sym typeface="Arial"/>
              </a:rPr>
              <a:t>figsize</a:t>
            </a:r>
            <a:r>
              <a:rPr lang="en-US" sz="3200" kern="0" dirty="0">
                <a:solidFill>
                  <a:srgbClr val="ED7D31"/>
                </a:solidFill>
                <a:latin typeface="Arial"/>
                <a:cs typeface="Arial"/>
                <a:sym typeface="Arial"/>
              </a:rPr>
              <a:t>=(10, 4))</a:t>
            </a:r>
          </a:p>
        </p:txBody>
      </p:sp>
    </p:spTree>
    <p:extLst>
      <p:ext uri="{BB962C8B-B14F-4D97-AF65-F5344CB8AC3E}">
        <p14:creationId xmlns:p14="http://schemas.microsoft.com/office/powerpoint/2010/main" val="27086686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28</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Additional options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685972"/>
            <a:ext cx="10129096"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Notice that these subplots are more square-shaped than the subplots in Figure when we didn't specify </a:t>
            </a:r>
            <a:r>
              <a:rPr lang="en-US" sz="2667" kern="0" dirty="0" err="1">
                <a:solidFill>
                  <a:srgbClr val="000000"/>
                </a:solidFill>
                <a:latin typeface="Arial"/>
                <a:cs typeface="Arial"/>
                <a:sym typeface="Arial"/>
              </a:rPr>
              <a:t>figsize</a:t>
            </a:r>
            <a:r>
              <a:rPr lang="en-US" sz="2667" kern="0" dirty="0">
                <a:solidFill>
                  <a:srgbClr val="000000"/>
                </a:solidFill>
                <a:latin typeface="Arial"/>
                <a:cs typeface="Arial"/>
                <a:sym typeface="Arial"/>
              </a:rPr>
              <a:t>:</a:t>
            </a:r>
            <a:endParaRPr lang="en-US" sz="2667" kern="0" dirty="0">
              <a:solidFill>
                <a:srgbClr val="ED7D31"/>
              </a:solidFill>
              <a:latin typeface="Arial"/>
              <a:cs typeface="Arial"/>
              <a:sym typeface="Arial"/>
            </a:endParaRPr>
          </a:p>
        </p:txBody>
      </p:sp>
      <p:pic>
        <p:nvPicPr>
          <p:cNvPr id="2" name="Picture 1">
            <a:extLst>
              <a:ext uri="{FF2B5EF4-FFF2-40B4-BE49-F238E27FC236}">
                <a16:creationId xmlns:a16="http://schemas.microsoft.com/office/drawing/2014/main" id="{15B93E84-813E-4491-A469-330FDCBE568D}"/>
              </a:ext>
            </a:extLst>
          </p:cNvPr>
          <p:cNvPicPr>
            <a:picLocks noChangeAspect="1"/>
          </p:cNvPicPr>
          <p:nvPr/>
        </p:nvPicPr>
        <p:blipFill>
          <a:blip r:embed="rId3"/>
          <a:stretch>
            <a:fillRect/>
          </a:stretch>
        </p:blipFill>
        <p:spPr>
          <a:xfrm>
            <a:off x="2241755" y="2835824"/>
            <a:ext cx="7708491" cy="3111427"/>
          </a:xfrm>
          <a:prstGeom prst="rect">
            <a:avLst/>
          </a:prstGeom>
        </p:spPr>
      </p:pic>
    </p:spTree>
    <p:extLst>
      <p:ext uri="{BB962C8B-B14F-4D97-AF65-F5344CB8AC3E}">
        <p14:creationId xmlns:p14="http://schemas.microsoft.com/office/powerpoint/2010/main" val="36317639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29</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Additional options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913465" y="2331679"/>
            <a:ext cx="4120651" cy="2889275"/>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Since there are many options in this dictionary (over 300 at the time of writing), let's randomly select a few of them to get an idea of what is available:</a:t>
            </a:r>
            <a:endParaRPr lang="en-US" sz="2667" kern="0" dirty="0">
              <a:solidFill>
                <a:srgbClr val="ED7D31"/>
              </a:solidFill>
              <a:latin typeface="Arial"/>
              <a:cs typeface="Arial"/>
              <a:sym typeface="Arial"/>
            </a:endParaRPr>
          </a:p>
        </p:txBody>
      </p:sp>
      <p:pic>
        <p:nvPicPr>
          <p:cNvPr id="6" name="Picture 5">
            <a:extLst>
              <a:ext uri="{FF2B5EF4-FFF2-40B4-BE49-F238E27FC236}">
                <a16:creationId xmlns:a16="http://schemas.microsoft.com/office/drawing/2014/main" id="{3FEEEB2D-0579-4A2A-9935-72D1863FDC1D}"/>
              </a:ext>
            </a:extLst>
          </p:cNvPr>
          <p:cNvPicPr>
            <a:picLocks noChangeAspect="1"/>
          </p:cNvPicPr>
          <p:nvPr/>
        </p:nvPicPr>
        <p:blipFill>
          <a:blip r:embed="rId3"/>
          <a:stretch>
            <a:fillRect/>
          </a:stretch>
        </p:blipFill>
        <p:spPr>
          <a:xfrm>
            <a:off x="5998018" y="1292063"/>
            <a:ext cx="3864047" cy="4968060"/>
          </a:xfrm>
          <a:prstGeom prst="rect">
            <a:avLst/>
          </a:prstGeom>
        </p:spPr>
      </p:pic>
    </p:spTree>
    <p:extLst>
      <p:ext uri="{BB962C8B-B14F-4D97-AF65-F5344CB8AC3E}">
        <p14:creationId xmlns:p14="http://schemas.microsoft.com/office/powerpoint/2010/main" val="1630521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3</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An introduction to matplotlib</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826310" y="1525079"/>
            <a:ext cx="10539381" cy="4448227"/>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3200" kern="0" dirty="0">
                <a:solidFill>
                  <a:srgbClr val="000000"/>
                </a:solidFill>
                <a:latin typeface="Arial"/>
                <a:cs typeface="Arial"/>
                <a:sym typeface="Arial"/>
              </a:rPr>
              <a:t>The plotting capabilities in pandas and seaborn are powered by matplotlib: both of these packages provide wrappers around the lower-level functionality in matplotlib. </a:t>
            </a:r>
          </a:p>
          <a:p>
            <a:pPr marL="457189" indent="-457189" defTabSz="1219170">
              <a:buClr>
                <a:srgbClr val="000000"/>
              </a:buClr>
              <a:buFont typeface="Arial" panose="020B0604020202020204" pitchFamily="34" charset="0"/>
              <a:buChar char="•"/>
              <a:defRPr/>
            </a:pPr>
            <a:endParaRPr lang="en-US" sz="3200"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3200" kern="0" dirty="0">
                <a:solidFill>
                  <a:srgbClr val="000000"/>
                </a:solidFill>
                <a:latin typeface="Arial"/>
                <a:cs typeface="Arial"/>
                <a:sym typeface="Arial"/>
              </a:rPr>
              <a:t>Consequently, we have many visualization options at our fingertips with minimal code to write; however, this comes at a price: reduced flexibility in what we can create.</a:t>
            </a:r>
          </a:p>
        </p:txBody>
      </p:sp>
    </p:spTree>
    <p:extLst>
      <p:ext uri="{BB962C8B-B14F-4D97-AF65-F5344CB8AC3E}">
        <p14:creationId xmlns:p14="http://schemas.microsoft.com/office/powerpoint/2010/main" val="745866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30</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Additional options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922126" y="2509964"/>
            <a:ext cx="10347748" cy="2478841"/>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As you can see, there are many options we can tinker with here.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Let's check what the current default value for </a:t>
            </a:r>
            <a:r>
              <a:rPr lang="en-US" sz="2667" kern="0" dirty="0" err="1">
                <a:solidFill>
                  <a:srgbClr val="000000"/>
                </a:solidFill>
                <a:latin typeface="Arial"/>
                <a:cs typeface="Arial"/>
                <a:sym typeface="Arial"/>
              </a:rPr>
              <a:t>figsize</a:t>
            </a:r>
            <a:r>
              <a:rPr lang="en-US" sz="2667" kern="0" dirty="0">
                <a:solidFill>
                  <a:srgbClr val="000000"/>
                </a:solidFill>
                <a:latin typeface="Arial"/>
                <a:cs typeface="Arial"/>
                <a:sym typeface="Arial"/>
              </a:rPr>
              <a:t> is:</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mpl.rcParams</a:t>
            </a:r>
            <a:r>
              <a:rPr lang="en-US" sz="2667" kern="0" dirty="0">
                <a:solidFill>
                  <a:srgbClr val="ED7D31"/>
                </a:solidFill>
                <a:latin typeface="Arial"/>
                <a:cs typeface="Arial"/>
                <a:sym typeface="Arial"/>
              </a:rPr>
              <a:t>['</a:t>
            </a:r>
            <a:r>
              <a:rPr lang="en-US" sz="2667" kern="0" dirty="0" err="1">
                <a:solidFill>
                  <a:srgbClr val="ED7D31"/>
                </a:solidFill>
                <a:latin typeface="Arial"/>
                <a:cs typeface="Arial"/>
                <a:sym typeface="Arial"/>
              </a:rPr>
              <a:t>figure.figsize</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[6.0, 4.0]</a:t>
            </a:r>
          </a:p>
        </p:txBody>
      </p:sp>
    </p:spTree>
    <p:extLst>
      <p:ext uri="{BB962C8B-B14F-4D97-AF65-F5344CB8AC3E}">
        <p14:creationId xmlns:p14="http://schemas.microsoft.com/office/powerpoint/2010/main" val="7596975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31</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Additional options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922126" y="2509964"/>
            <a:ext cx="10347748" cy="2478841"/>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To change this for our current session, simply set it equal to a new value:</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mpl.rcParams</a:t>
            </a:r>
            <a:r>
              <a:rPr lang="en-US" sz="2667" kern="0" dirty="0">
                <a:solidFill>
                  <a:srgbClr val="ED7D31"/>
                </a:solidFill>
                <a:latin typeface="Arial"/>
                <a:cs typeface="Arial"/>
                <a:sym typeface="Arial"/>
              </a:rPr>
              <a:t>['</a:t>
            </a:r>
            <a:r>
              <a:rPr lang="en-US" sz="2667" kern="0" dirty="0" err="1">
                <a:solidFill>
                  <a:srgbClr val="ED7D31"/>
                </a:solidFill>
                <a:latin typeface="Arial"/>
                <a:cs typeface="Arial"/>
                <a:sym typeface="Arial"/>
              </a:rPr>
              <a:t>figure.figsize</a:t>
            </a:r>
            <a:r>
              <a:rPr lang="en-US" sz="2667" kern="0" dirty="0">
                <a:solidFill>
                  <a:srgbClr val="ED7D31"/>
                </a:solidFill>
                <a:latin typeface="Arial"/>
                <a:cs typeface="Arial"/>
                <a:sym typeface="Arial"/>
              </a:rPr>
              <a:t>'] = (300, 10)</a:t>
            </a: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mpl.rcParams</a:t>
            </a:r>
            <a:r>
              <a:rPr lang="en-US" sz="2667" kern="0" dirty="0">
                <a:solidFill>
                  <a:srgbClr val="ED7D31"/>
                </a:solidFill>
                <a:latin typeface="Arial"/>
                <a:cs typeface="Arial"/>
                <a:sym typeface="Arial"/>
              </a:rPr>
              <a:t>['</a:t>
            </a:r>
            <a:r>
              <a:rPr lang="en-US" sz="2667" kern="0" dirty="0" err="1">
                <a:solidFill>
                  <a:srgbClr val="ED7D31"/>
                </a:solidFill>
                <a:latin typeface="Arial"/>
                <a:cs typeface="Arial"/>
                <a:sym typeface="Arial"/>
              </a:rPr>
              <a:t>figure.figsize</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[300.0, 10.0]</a:t>
            </a:r>
          </a:p>
        </p:txBody>
      </p:sp>
    </p:spTree>
    <p:extLst>
      <p:ext uri="{BB962C8B-B14F-4D97-AF65-F5344CB8AC3E}">
        <p14:creationId xmlns:p14="http://schemas.microsoft.com/office/powerpoint/2010/main" val="14475668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32</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Additional options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922126" y="2304780"/>
            <a:ext cx="10347748" cy="2889275"/>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The default value for </a:t>
            </a:r>
            <a:r>
              <a:rPr lang="en-US" sz="2667" kern="0" dirty="0" err="1">
                <a:solidFill>
                  <a:srgbClr val="000000"/>
                </a:solidFill>
                <a:latin typeface="Arial"/>
                <a:cs typeface="Arial"/>
                <a:sym typeface="Arial"/>
              </a:rPr>
              <a:t>figsize</a:t>
            </a:r>
            <a:r>
              <a:rPr lang="en-US" sz="2667" kern="0" dirty="0">
                <a:solidFill>
                  <a:srgbClr val="000000"/>
                </a:solidFill>
                <a:latin typeface="Arial"/>
                <a:cs typeface="Arial"/>
                <a:sym typeface="Arial"/>
              </a:rPr>
              <a:t> is actually different than what we had previously; this is because %matplotlib inline sets different values for a few of the plot-related parameters when it is first run:</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mpl.rcdefaults</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mpl.rcParams</a:t>
            </a:r>
            <a:r>
              <a:rPr lang="en-US" sz="2667" kern="0" dirty="0">
                <a:solidFill>
                  <a:srgbClr val="ED7D31"/>
                </a:solidFill>
                <a:latin typeface="Arial"/>
                <a:cs typeface="Arial"/>
                <a:sym typeface="Arial"/>
              </a:rPr>
              <a:t>['</a:t>
            </a:r>
            <a:r>
              <a:rPr lang="en-US" sz="2667" kern="0" dirty="0" err="1">
                <a:solidFill>
                  <a:srgbClr val="ED7D31"/>
                </a:solidFill>
                <a:latin typeface="Arial"/>
                <a:cs typeface="Arial"/>
                <a:sym typeface="Arial"/>
              </a:rPr>
              <a:t>figure.figsize</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[6.8, 4.8]</a:t>
            </a:r>
          </a:p>
        </p:txBody>
      </p:sp>
    </p:spTree>
    <p:extLst>
      <p:ext uri="{BB962C8B-B14F-4D97-AF65-F5344CB8AC3E}">
        <p14:creationId xmlns:p14="http://schemas.microsoft.com/office/powerpoint/2010/main" val="28274440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33</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Additional options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922126" y="2509964"/>
            <a:ext cx="10347748" cy="2478841"/>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As we did previously, we can use </a:t>
            </a:r>
            <a:r>
              <a:rPr lang="en-US" sz="2667" kern="0" dirty="0" err="1">
                <a:solidFill>
                  <a:srgbClr val="000000"/>
                </a:solidFill>
                <a:latin typeface="Arial"/>
                <a:cs typeface="Arial"/>
                <a:sym typeface="Arial"/>
              </a:rPr>
              <a:t>plt.rcdefaults</a:t>
            </a:r>
            <a:r>
              <a:rPr lang="en-US" sz="2667" kern="0" dirty="0">
                <a:solidFill>
                  <a:srgbClr val="000000"/>
                </a:solidFill>
                <a:latin typeface="Arial"/>
                <a:cs typeface="Arial"/>
                <a:sym typeface="Arial"/>
              </a:rPr>
              <a:t>() to reset the defaults:</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 change `</a:t>
            </a:r>
            <a:r>
              <a:rPr lang="en-US" sz="2667" kern="0" dirty="0" err="1">
                <a:solidFill>
                  <a:srgbClr val="ED7D31"/>
                </a:solidFill>
                <a:latin typeface="Arial"/>
                <a:cs typeface="Arial"/>
                <a:sym typeface="Arial"/>
              </a:rPr>
              <a:t>figsize</a:t>
            </a:r>
            <a:r>
              <a:rPr lang="en-US" sz="2667" kern="0" dirty="0">
                <a:solidFill>
                  <a:srgbClr val="ED7D31"/>
                </a:solidFill>
                <a:latin typeface="Arial"/>
                <a:cs typeface="Arial"/>
                <a:sym typeface="Arial"/>
              </a:rPr>
              <a:t>` default to (20, 20)</a:t>
            </a: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plt.rc</a:t>
            </a:r>
            <a:r>
              <a:rPr lang="en-US" sz="2667" kern="0" dirty="0">
                <a:solidFill>
                  <a:srgbClr val="ED7D31"/>
                </a:solidFill>
                <a:latin typeface="Arial"/>
                <a:cs typeface="Arial"/>
                <a:sym typeface="Arial"/>
              </a:rPr>
              <a:t>('figure', </a:t>
            </a:r>
            <a:r>
              <a:rPr lang="en-US" sz="2667" kern="0" dirty="0" err="1">
                <a:solidFill>
                  <a:srgbClr val="ED7D31"/>
                </a:solidFill>
                <a:latin typeface="Arial"/>
                <a:cs typeface="Arial"/>
                <a:sym typeface="Arial"/>
              </a:rPr>
              <a:t>figsize</a:t>
            </a:r>
            <a:r>
              <a:rPr lang="en-US" sz="2667" kern="0" dirty="0">
                <a:solidFill>
                  <a:srgbClr val="ED7D31"/>
                </a:solidFill>
                <a:latin typeface="Arial"/>
                <a:cs typeface="Arial"/>
                <a:sym typeface="Arial"/>
              </a:rPr>
              <a:t>=(20, 20)) </a:t>
            </a: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plt.rcdefaults</a:t>
            </a:r>
            <a:r>
              <a:rPr lang="en-US" sz="2667" kern="0" dirty="0">
                <a:solidFill>
                  <a:srgbClr val="ED7D31"/>
                </a:solidFill>
                <a:latin typeface="Arial"/>
                <a:cs typeface="Arial"/>
                <a:sym typeface="Arial"/>
              </a:rPr>
              <a:t>() # reset the default</a:t>
            </a:r>
          </a:p>
        </p:txBody>
      </p:sp>
    </p:spTree>
    <p:extLst>
      <p:ext uri="{BB962C8B-B14F-4D97-AF65-F5344CB8AC3E}">
        <p14:creationId xmlns:p14="http://schemas.microsoft.com/office/powerpoint/2010/main" val="32481342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34</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Plotting with pandas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800490" y="2099597"/>
            <a:ext cx="4666245" cy="3299707"/>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 Under the hood, pandas is making several calls to matplotlib to produce our plot. </a:t>
            </a: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Some of the most frequently used arguments to the plot() method include the following:</a:t>
            </a:r>
          </a:p>
        </p:txBody>
      </p:sp>
      <p:pic>
        <p:nvPicPr>
          <p:cNvPr id="2" name="Picture 1">
            <a:extLst>
              <a:ext uri="{FF2B5EF4-FFF2-40B4-BE49-F238E27FC236}">
                <a16:creationId xmlns:a16="http://schemas.microsoft.com/office/drawing/2014/main" id="{2F29DB71-06DD-4DC6-B4C5-8BDAF33B10A8}"/>
              </a:ext>
            </a:extLst>
          </p:cNvPr>
          <p:cNvPicPr>
            <a:picLocks noChangeAspect="1"/>
          </p:cNvPicPr>
          <p:nvPr/>
        </p:nvPicPr>
        <p:blipFill>
          <a:blip r:embed="rId3"/>
          <a:stretch>
            <a:fillRect/>
          </a:stretch>
        </p:blipFill>
        <p:spPr>
          <a:xfrm>
            <a:off x="5998017" y="1339264"/>
            <a:ext cx="4443619" cy="4920859"/>
          </a:xfrm>
          <a:prstGeom prst="rect">
            <a:avLst/>
          </a:prstGeom>
        </p:spPr>
      </p:pic>
    </p:spTree>
    <p:extLst>
      <p:ext uri="{BB962C8B-B14F-4D97-AF65-F5344CB8AC3E}">
        <p14:creationId xmlns:p14="http://schemas.microsoft.com/office/powerpoint/2010/main" val="2820711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35</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Plotting with pandas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656283" y="2065373"/>
            <a:ext cx="4259847" cy="3299707"/>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Before we begin, we need to handle our imports for this section and read in the data we will be using (Facebook stock prices, earthquakes, and COVID-19 cases):</a:t>
            </a:r>
          </a:p>
        </p:txBody>
      </p:sp>
      <p:pic>
        <p:nvPicPr>
          <p:cNvPr id="6" name="Picture 5">
            <a:extLst>
              <a:ext uri="{FF2B5EF4-FFF2-40B4-BE49-F238E27FC236}">
                <a16:creationId xmlns:a16="http://schemas.microsoft.com/office/drawing/2014/main" id="{561D0677-F069-4D1F-A7B6-333686D45693}"/>
              </a:ext>
            </a:extLst>
          </p:cNvPr>
          <p:cNvPicPr>
            <a:picLocks noChangeAspect="1"/>
          </p:cNvPicPr>
          <p:nvPr/>
        </p:nvPicPr>
        <p:blipFill>
          <a:blip r:embed="rId3"/>
          <a:stretch>
            <a:fillRect/>
          </a:stretch>
        </p:blipFill>
        <p:spPr>
          <a:xfrm>
            <a:off x="5349517" y="1546941"/>
            <a:ext cx="6687215" cy="4336056"/>
          </a:xfrm>
          <a:prstGeom prst="rect">
            <a:avLst/>
          </a:prstGeom>
        </p:spPr>
      </p:pic>
    </p:spTree>
    <p:extLst>
      <p:ext uri="{BB962C8B-B14F-4D97-AF65-F5344CB8AC3E}">
        <p14:creationId xmlns:p14="http://schemas.microsoft.com/office/powerpoint/2010/main" val="27330547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36</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Evolution over time</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304780"/>
            <a:ext cx="10129096" cy="2889275"/>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Additionally, notice that we can provide a format string to the style argument, just like we did with the matplotlib plots:</a:t>
            </a:r>
          </a:p>
          <a:p>
            <a:pPr defTabSz="1219170">
              <a:buClr>
                <a:srgbClr val="000000"/>
              </a:buCl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fb.plot</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     kind='line', y='open', </a:t>
            </a:r>
            <a:r>
              <a:rPr lang="en-US" sz="2667" kern="0" dirty="0" err="1">
                <a:solidFill>
                  <a:srgbClr val="ED7D31"/>
                </a:solidFill>
                <a:latin typeface="Arial"/>
                <a:cs typeface="Arial"/>
                <a:sym typeface="Arial"/>
              </a:rPr>
              <a:t>figsize</a:t>
            </a:r>
            <a:r>
              <a:rPr lang="en-US" sz="2667" kern="0" dirty="0">
                <a:solidFill>
                  <a:srgbClr val="ED7D31"/>
                </a:solidFill>
                <a:latin typeface="Arial"/>
                <a:cs typeface="Arial"/>
                <a:sym typeface="Arial"/>
              </a:rPr>
              <a:t>=(10, 5), style='-b',</a:t>
            </a:r>
          </a:p>
          <a:p>
            <a:pPr defTabSz="1219170">
              <a:buClr>
                <a:srgbClr val="000000"/>
              </a:buClr>
              <a:defRPr/>
            </a:pPr>
            <a:r>
              <a:rPr lang="en-US" sz="2667" kern="0" dirty="0">
                <a:solidFill>
                  <a:srgbClr val="ED7D31"/>
                </a:solidFill>
                <a:latin typeface="Arial"/>
                <a:cs typeface="Arial"/>
                <a:sym typeface="Arial"/>
              </a:rPr>
              <a:t>...     legend=False, title='Evolution of Facebook Open Price'</a:t>
            </a:r>
          </a:p>
          <a:p>
            <a:pPr defTabSz="1219170">
              <a:buClr>
                <a:srgbClr val="000000"/>
              </a:buClr>
              <a:defRPr/>
            </a:pPr>
            <a:r>
              <a:rPr lang="en-US" sz="2667" kern="0" dirty="0">
                <a:solidFill>
                  <a:srgbClr val="ED7D31"/>
                </a:solidFill>
                <a:latin typeface="Arial"/>
                <a:cs typeface="Arial"/>
                <a:sym typeface="Arial"/>
              </a:rPr>
              <a:t>... )</a:t>
            </a:r>
          </a:p>
        </p:txBody>
      </p:sp>
    </p:spTree>
    <p:extLst>
      <p:ext uri="{BB962C8B-B14F-4D97-AF65-F5344CB8AC3E}">
        <p14:creationId xmlns:p14="http://schemas.microsoft.com/office/powerpoint/2010/main" val="36210743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37</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Evolution over time</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1" y="1365904"/>
            <a:ext cx="10129096" cy="124754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This gives us a plot similar to what we achieved with matplotlib; however, in this single method call, we specified the figure size for this plot only, turned off the legend, and gave it a title:</a:t>
            </a:r>
            <a:endParaRPr lang="en-US" sz="2667" kern="0" dirty="0">
              <a:solidFill>
                <a:srgbClr val="ED7D31"/>
              </a:solidFill>
              <a:latin typeface="Arial"/>
              <a:cs typeface="Arial"/>
              <a:sym typeface="Arial"/>
            </a:endParaRPr>
          </a:p>
        </p:txBody>
      </p:sp>
      <p:pic>
        <p:nvPicPr>
          <p:cNvPr id="2" name="Picture 1">
            <a:extLst>
              <a:ext uri="{FF2B5EF4-FFF2-40B4-BE49-F238E27FC236}">
                <a16:creationId xmlns:a16="http://schemas.microsoft.com/office/drawing/2014/main" id="{6E27C88E-792B-45F1-B30A-2A9BB0E13D6F}"/>
              </a:ext>
            </a:extLst>
          </p:cNvPr>
          <p:cNvPicPr>
            <a:picLocks noChangeAspect="1"/>
          </p:cNvPicPr>
          <p:nvPr/>
        </p:nvPicPr>
        <p:blipFill>
          <a:blip r:embed="rId3"/>
          <a:stretch>
            <a:fillRect/>
          </a:stretch>
        </p:blipFill>
        <p:spPr>
          <a:xfrm>
            <a:off x="2813540" y="2740897"/>
            <a:ext cx="6564921" cy="3461504"/>
          </a:xfrm>
          <a:prstGeom prst="rect">
            <a:avLst/>
          </a:prstGeom>
        </p:spPr>
      </p:pic>
    </p:spTree>
    <p:extLst>
      <p:ext uri="{BB962C8B-B14F-4D97-AF65-F5344CB8AC3E}">
        <p14:creationId xmlns:p14="http://schemas.microsoft.com/office/powerpoint/2010/main" val="8406925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38</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Evolution over time</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484043"/>
            <a:ext cx="10129096" cy="4531006"/>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As with matplotlib, we don't have to use the style format strings—instead, we can pass each component separately with its associated keyword.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For example, the following code gives us the same result as the previous one:</a:t>
            </a:r>
          </a:p>
          <a:p>
            <a:pPr defTabSz="1219170">
              <a:buClr>
                <a:srgbClr val="000000"/>
              </a:buClr>
              <a:defRPr/>
            </a:pPr>
            <a:r>
              <a:rPr lang="en-US" sz="2667" kern="0" dirty="0" err="1">
                <a:solidFill>
                  <a:srgbClr val="ED7D31"/>
                </a:solidFill>
                <a:latin typeface="Arial"/>
                <a:cs typeface="Arial"/>
                <a:sym typeface="Arial"/>
              </a:rPr>
              <a:t>fb.plot</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    kind='line', y='open', </a:t>
            </a:r>
            <a:r>
              <a:rPr lang="en-US" sz="2667" kern="0" dirty="0" err="1">
                <a:solidFill>
                  <a:srgbClr val="ED7D31"/>
                </a:solidFill>
                <a:latin typeface="Arial"/>
                <a:cs typeface="Arial"/>
                <a:sym typeface="Arial"/>
              </a:rPr>
              <a:t>figsize</a:t>
            </a:r>
            <a:r>
              <a:rPr lang="en-US" sz="2667" kern="0" dirty="0">
                <a:solidFill>
                  <a:srgbClr val="ED7D31"/>
                </a:solidFill>
                <a:latin typeface="Arial"/>
                <a:cs typeface="Arial"/>
                <a:sym typeface="Arial"/>
              </a:rPr>
              <a:t>=(10, 5),</a:t>
            </a:r>
          </a:p>
          <a:p>
            <a:pPr defTabSz="1219170">
              <a:buClr>
                <a:srgbClr val="000000"/>
              </a:buClr>
              <a:defRPr/>
            </a:pPr>
            <a:r>
              <a:rPr lang="en-US" sz="2667" kern="0" dirty="0">
                <a:solidFill>
                  <a:srgbClr val="ED7D31"/>
                </a:solidFill>
                <a:latin typeface="Arial"/>
                <a:cs typeface="Arial"/>
                <a:sym typeface="Arial"/>
              </a:rPr>
              <a:t>    color='blue', </a:t>
            </a:r>
            <a:r>
              <a:rPr lang="en-US" sz="2667" kern="0" dirty="0" err="1">
                <a:solidFill>
                  <a:srgbClr val="ED7D31"/>
                </a:solidFill>
                <a:latin typeface="Arial"/>
                <a:cs typeface="Arial"/>
                <a:sym typeface="Arial"/>
              </a:rPr>
              <a:t>linestyle</a:t>
            </a:r>
            <a:r>
              <a:rPr lang="en-US" sz="2667" kern="0" dirty="0">
                <a:solidFill>
                  <a:srgbClr val="ED7D31"/>
                </a:solidFill>
                <a:latin typeface="Arial"/>
                <a:cs typeface="Arial"/>
                <a:sym typeface="Arial"/>
              </a:rPr>
              <a:t>='solid',</a:t>
            </a:r>
          </a:p>
          <a:p>
            <a:pPr defTabSz="1219170">
              <a:buClr>
                <a:srgbClr val="000000"/>
              </a:buClr>
              <a:defRPr/>
            </a:pPr>
            <a:r>
              <a:rPr lang="en-US" sz="2667" kern="0" dirty="0">
                <a:solidFill>
                  <a:srgbClr val="ED7D31"/>
                </a:solidFill>
                <a:latin typeface="Arial"/>
                <a:cs typeface="Arial"/>
                <a:sym typeface="Arial"/>
              </a:rPr>
              <a:t>    legend=False, title='Evolution of Facebook Open Price'</a:t>
            </a:r>
          </a:p>
          <a:p>
            <a:pPr defTabSz="1219170">
              <a:buClr>
                <a:srgbClr val="000000"/>
              </a:buClr>
              <a:defRPr/>
            </a:pPr>
            <a:r>
              <a:rPr lang="en-US" sz="2667" kern="0" dirty="0">
                <a:solidFill>
                  <a:srgbClr val="ED7D31"/>
                </a:solidFill>
                <a:latin typeface="Arial"/>
                <a:cs typeface="Arial"/>
                <a:sym typeface="Arial"/>
              </a:rPr>
              <a:t>)</a:t>
            </a:r>
          </a:p>
        </p:txBody>
      </p:sp>
    </p:spTree>
    <p:extLst>
      <p:ext uri="{BB962C8B-B14F-4D97-AF65-F5344CB8AC3E}">
        <p14:creationId xmlns:p14="http://schemas.microsoft.com/office/powerpoint/2010/main" val="33901752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39</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Evolution over time</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484043"/>
            <a:ext cx="10129096" cy="2478841"/>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We aren't limited to plotting one line at a time with the plot() method; we can also pass in a list of columns to plot and style them individually.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Note that we actually don't need to specify kind='line' because that is the default:</a:t>
            </a:r>
            <a:endParaRPr lang="en-US" sz="2667" kern="0" dirty="0">
              <a:solidFill>
                <a:srgbClr val="ED7D31"/>
              </a:solidFill>
              <a:latin typeface="Arial"/>
              <a:cs typeface="Arial"/>
              <a:sym typeface="Arial"/>
            </a:endParaRPr>
          </a:p>
        </p:txBody>
      </p:sp>
      <p:pic>
        <p:nvPicPr>
          <p:cNvPr id="6" name="Picture 5">
            <a:extLst>
              <a:ext uri="{FF2B5EF4-FFF2-40B4-BE49-F238E27FC236}">
                <a16:creationId xmlns:a16="http://schemas.microsoft.com/office/drawing/2014/main" id="{9CCB84D2-5C97-46A9-BEFE-8AE686A7DB7B}"/>
              </a:ext>
            </a:extLst>
          </p:cNvPr>
          <p:cNvPicPr>
            <a:picLocks noChangeAspect="1"/>
          </p:cNvPicPr>
          <p:nvPr/>
        </p:nvPicPr>
        <p:blipFill>
          <a:blip r:embed="rId3"/>
          <a:stretch>
            <a:fillRect/>
          </a:stretch>
        </p:blipFill>
        <p:spPr>
          <a:xfrm>
            <a:off x="2031440" y="4087293"/>
            <a:ext cx="8129121" cy="2172831"/>
          </a:xfrm>
          <a:prstGeom prst="rect">
            <a:avLst/>
          </a:prstGeom>
        </p:spPr>
      </p:pic>
    </p:spTree>
    <p:extLst>
      <p:ext uri="{BB962C8B-B14F-4D97-AF65-F5344CB8AC3E}">
        <p14:creationId xmlns:p14="http://schemas.microsoft.com/office/powerpoint/2010/main" val="1407571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4</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The basics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099596"/>
            <a:ext cx="10129096" cy="3299707"/>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Rather than importing the whole matplotlib package, we will only import the </a:t>
            </a:r>
            <a:r>
              <a:rPr lang="en-US" sz="2667" kern="0" dirty="0" err="1">
                <a:solidFill>
                  <a:srgbClr val="000000"/>
                </a:solidFill>
                <a:latin typeface="Arial"/>
                <a:cs typeface="Arial"/>
                <a:sym typeface="Arial"/>
              </a:rPr>
              <a:t>pyplot</a:t>
            </a:r>
            <a:r>
              <a:rPr lang="en-US" sz="2667" kern="0" dirty="0">
                <a:solidFill>
                  <a:srgbClr val="000000"/>
                </a:solidFill>
                <a:latin typeface="Arial"/>
                <a:cs typeface="Arial"/>
                <a:sym typeface="Arial"/>
              </a:rPr>
              <a:t> module using the dot (.) notation; this reduces the amount of typing we need to do in order to access what we need, and we don't take up more space in memory with code we won't use.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Note that </a:t>
            </a:r>
            <a:r>
              <a:rPr lang="en-US" sz="2667" kern="0" dirty="0" err="1">
                <a:solidFill>
                  <a:srgbClr val="000000"/>
                </a:solidFill>
                <a:latin typeface="Arial"/>
                <a:cs typeface="Arial"/>
                <a:sym typeface="Arial"/>
              </a:rPr>
              <a:t>pyplot</a:t>
            </a:r>
            <a:r>
              <a:rPr lang="en-US" sz="2667" kern="0" dirty="0">
                <a:solidFill>
                  <a:srgbClr val="000000"/>
                </a:solidFill>
                <a:latin typeface="Arial"/>
                <a:cs typeface="Arial"/>
                <a:sym typeface="Arial"/>
              </a:rPr>
              <a:t> is traditionally aliased as plt:</a:t>
            </a:r>
          </a:p>
          <a:p>
            <a:pPr defTabSz="1219170">
              <a:buClr>
                <a:srgbClr val="000000"/>
              </a:buClr>
              <a:defRPr/>
            </a:pPr>
            <a:r>
              <a:rPr lang="en-US" sz="2667" kern="0" dirty="0">
                <a:solidFill>
                  <a:srgbClr val="ED7D31"/>
                </a:solidFill>
                <a:latin typeface="Arial"/>
                <a:cs typeface="Arial"/>
                <a:sym typeface="Arial"/>
              </a:rPr>
              <a:t>import </a:t>
            </a:r>
            <a:r>
              <a:rPr lang="en-US" sz="2667" kern="0" dirty="0" err="1">
                <a:solidFill>
                  <a:srgbClr val="ED7D31"/>
                </a:solidFill>
                <a:latin typeface="Arial"/>
                <a:cs typeface="Arial"/>
                <a:sym typeface="Arial"/>
              </a:rPr>
              <a:t>matplotlib.pyplot</a:t>
            </a:r>
            <a:r>
              <a:rPr lang="en-US" sz="2667" kern="0" dirty="0">
                <a:solidFill>
                  <a:srgbClr val="ED7D31"/>
                </a:solidFill>
                <a:latin typeface="Arial"/>
                <a:cs typeface="Arial"/>
                <a:sym typeface="Arial"/>
              </a:rPr>
              <a:t> as </a:t>
            </a:r>
            <a:r>
              <a:rPr lang="en-US" sz="2667" kern="0" dirty="0" err="1">
                <a:solidFill>
                  <a:srgbClr val="ED7D31"/>
                </a:solidFill>
                <a:latin typeface="Arial"/>
                <a:cs typeface="Arial"/>
                <a:sym typeface="Arial"/>
              </a:rPr>
              <a:t>pltCopy</a:t>
            </a:r>
            <a:endParaRPr lang="en-US" sz="2667" kern="0" dirty="0">
              <a:solidFill>
                <a:srgbClr val="ED7D31"/>
              </a:solidFill>
              <a:latin typeface="Arial"/>
              <a:cs typeface="Arial"/>
              <a:sym typeface="Arial"/>
            </a:endParaRPr>
          </a:p>
        </p:txBody>
      </p:sp>
    </p:spTree>
    <p:extLst>
      <p:ext uri="{BB962C8B-B14F-4D97-AF65-F5344CB8AC3E}">
        <p14:creationId xmlns:p14="http://schemas.microsoft.com/office/powerpoint/2010/main" val="1159713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40</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Evolution over time</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484043"/>
            <a:ext cx="10129096"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a:solidFill>
                  <a:srgbClr val="000000"/>
                </a:solidFill>
                <a:latin typeface="Arial"/>
                <a:cs typeface="Arial"/>
                <a:sym typeface="Arial"/>
              </a:rPr>
              <a:t>This results in the following plot, where each line is styled differently:</a:t>
            </a:r>
            <a:endParaRPr lang="en-US" sz="2667" kern="0" dirty="0">
              <a:solidFill>
                <a:srgbClr val="ED7D31"/>
              </a:solidFill>
              <a:latin typeface="Arial"/>
              <a:cs typeface="Arial"/>
              <a:sym typeface="Arial"/>
            </a:endParaRPr>
          </a:p>
        </p:txBody>
      </p:sp>
      <p:pic>
        <p:nvPicPr>
          <p:cNvPr id="7" name="Picture 6">
            <a:extLst>
              <a:ext uri="{FF2B5EF4-FFF2-40B4-BE49-F238E27FC236}">
                <a16:creationId xmlns:a16="http://schemas.microsoft.com/office/drawing/2014/main" id="{9E8DA9B6-D6E8-429F-A17A-410220EE3329}"/>
              </a:ext>
            </a:extLst>
          </p:cNvPr>
          <p:cNvPicPr>
            <a:picLocks noChangeAspect="1"/>
          </p:cNvPicPr>
          <p:nvPr/>
        </p:nvPicPr>
        <p:blipFill>
          <a:blip r:embed="rId3"/>
          <a:stretch>
            <a:fillRect/>
          </a:stretch>
        </p:blipFill>
        <p:spPr>
          <a:xfrm>
            <a:off x="3520005" y="2273136"/>
            <a:ext cx="5151991" cy="3986987"/>
          </a:xfrm>
          <a:prstGeom prst="rect">
            <a:avLst/>
          </a:prstGeom>
        </p:spPr>
      </p:pic>
    </p:spTree>
    <p:extLst>
      <p:ext uri="{BB962C8B-B14F-4D97-AF65-F5344CB8AC3E}">
        <p14:creationId xmlns:p14="http://schemas.microsoft.com/office/powerpoint/2010/main" val="33601514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41</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Evolution over time</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304781"/>
            <a:ext cx="10129096" cy="2889275"/>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Let's visualize all the columns in the Facebook data as line plots:</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fb.plot</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     kind='line', subplots=True, layout=(3, 2),</a:t>
            </a:r>
          </a:p>
          <a:p>
            <a:pPr defTabSz="1219170">
              <a:buClr>
                <a:srgbClr val="000000"/>
              </a:buClr>
              <a:defRPr/>
            </a:pPr>
            <a:r>
              <a:rPr lang="en-US" sz="2667" kern="0" dirty="0">
                <a:solidFill>
                  <a:srgbClr val="ED7D31"/>
                </a:solidFill>
                <a:latin typeface="Arial"/>
                <a:cs typeface="Arial"/>
                <a:sym typeface="Arial"/>
              </a:rPr>
              <a:t>...     </a:t>
            </a:r>
            <a:r>
              <a:rPr lang="en-US" sz="2667" kern="0" dirty="0" err="1">
                <a:solidFill>
                  <a:srgbClr val="ED7D31"/>
                </a:solidFill>
                <a:latin typeface="Arial"/>
                <a:cs typeface="Arial"/>
                <a:sym typeface="Arial"/>
              </a:rPr>
              <a:t>figsize</a:t>
            </a:r>
            <a:r>
              <a:rPr lang="en-US" sz="2667" kern="0" dirty="0">
                <a:solidFill>
                  <a:srgbClr val="ED7D31"/>
                </a:solidFill>
                <a:latin typeface="Arial"/>
                <a:cs typeface="Arial"/>
                <a:sym typeface="Arial"/>
              </a:rPr>
              <a:t>=(15, 10), title='Facebook Stock 2018'</a:t>
            </a:r>
          </a:p>
          <a:p>
            <a:pPr defTabSz="1219170">
              <a:buClr>
                <a:srgbClr val="000000"/>
              </a:buClr>
              <a:defRPr/>
            </a:pPr>
            <a:r>
              <a:rPr lang="en-US" sz="2667" kern="0" dirty="0">
                <a:solidFill>
                  <a:srgbClr val="ED7D31"/>
                </a:solidFill>
                <a:latin typeface="Arial"/>
                <a:cs typeface="Arial"/>
                <a:sym typeface="Arial"/>
              </a:rPr>
              <a:t>... )</a:t>
            </a:r>
          </a:p>
        </p:txBody>
      </p:sp>
    </p:spTree>
    <p:extLst>
      <p:ext uri="{BB962C8B-B14F-4D97-AF65-F5344CB8AC3E}">
        <p14:creationId xmlns:p14="http://schemas.microsoft.com/office/powerpoint/2010/main" val="8647809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42</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Evolution over time</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959689" y="2306488"/>
            <a:ext cx="3314067" cy="2889275"/>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Using the layout argument, we told pandas how to arrange our subplots (three rows and two columns):</a:t>
            </a:r>
            <a:endParaRPr lang="en-US" sz="2667" kern="0" dirty="0">
              <a:solidFill>
                <a:srgbClr val="ED7D31"/>
              </a:solidFill>
              <a:latin typeface="Arial"/>
              <a:cs typeface="Arial"/>
              <a:sym typeface="Arial"/>
            </a:endParaRPr>
          </a:p>
        </p:txBody>
      </p:sp>
      <p:pic>
        <p:nvPicPr>
          <p:cNvPr id="8" name="Picture 7">
            <a:extLst>
              <a:ext uri="{FF2B5EF4-FFF2-40B4-BE49-F238E27FC236}">
                <a16:creationId xmlns:a16="http://schemas.microsoft.com/office/drawing/2014/main" id="{C5A12D82-12C8-4DF3-9EC3-6C8FA9FC6FE9}"/>
              </a:ext>
            </a:extLst>
          </p:cNvPr>
          <p:cNvPicPr>
            <a:picLocks noChangeAspect="1"/>
          </p:cNvPicPr>
          <p:nvPr/>
        </p:nvPicPr>
        <p:blipFill>
          <a:blip r:embed="rId3"/>
          <a:stretch>
            <a:fillRect/>
          </a:stretch>
        </p:blipFill>
        <p:spPr>
          <a:xfrm>
            <a:off x="5125885" y="1372779"/>
            <a:ext cx="6764992" cy="4756247"/>
          </a:xfrm>
          <a:prstGeom prst="rect">
            <a:avLst/>
          </a:prstGeom>
        </p:spPr>
      </p:pic>
    </p:spTree>
    <p:extLst>
      <p:ext uri="{BB962C8B-B14F-4D97-AF65-F5344CB8AC3E}">
        <p14:creationId xmlns:p14="http://schemas.microsoft.com/office/powerpoint/2010/main" val="31846571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43</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Evolution over time</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984568" y="1894411"/>
            <a:ext cx="10222865" cy="371014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Since there is a lot of fluctuation in these values, we will plot the 7-day moving average of new cases using the rolling() method introduced in lesson 4, Aggregating Pandas DataFrames:</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new_cases_rolling_average</a:t>
            </a:r>
            <a:r>
              <a:rPr lang="en-US" sz="2667" kern="0" dirty="0">
                <a:solidFill>
                  <a:srgbClr val="ED7D31"/>
                </a:solidFill>
                <a:latin typeface="Arial"/>
                <a:cs typeface="Arial"/>
                <a:sym typeface="Arial"/>
              </a:rPr>
              <a:t> = </a:t>
            </a:r>
            <a:r>
              <a:rPr lang="en-US" sz="2667" kern="0" dirty="0" err="1">
                <a:solidFill>
                  <a:srgbClr val="ED7D31"/>
                </a:solidFill>
                <a:latin typeface="Arial"/>
                <a:cs typeface="Arial"/>
                <a:sym typeface="Arial"/>
              </a:rPr>
              <a:t>covid.pivot_table</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     index=</a:t>
            </a:r>
            <a:r>
              <a:rPr lang="en-US" sz="2667" kern="0" dirty="0" err="1">
                <a:solidFill>
                  <a:srgbClr val="ED7D31"/>
                </a:solidFill>
                <a:latin typeface="Arial"/>
                <a:cs typeface="Arial"/>
                <a:sym typeface="Arial"/>
              </a:rPr>
              <a:t>covid.index</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     columns='</a:t>
            </a:r>
            <a:r>
              <a:rPr lang="en-US" sz="2667" kern="0" dirty="0" err="1">
                <a:solidFill>
                  <a:srgbClr val="ED7D31"/>
                </a:solidFill>
                <a:latin typeface="Arial"/>
                <a:cs typeface="Arial"/>
                <a:sym typeface="Arial"/>
              </a:rPr>
              <a:t>countriesAndTerritories</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     values='cases'</a:t>
            </a:r>
          </a:p>
          <a:p>
            <a:pPr defTabSz="1219170">
              <a:buClr>
                <a:srgbClr val="000000"/>
              </a:buClr>
              <a:defRPr/>
            </a:pPr>
            <a:r>
              <a:rPr lang="en-US" sz="2667" kern="0" dirty="0">
                <a:solidFill>
                  <a:srgbClr val="ED7D31"/>
                </a:solidFill>
                <a:latin typeface="Arial"/>
                <a:cs typeface="Arial"/>
                <a:sym typeface="Arial"/>
              </a:rPr>
              <a:t>... ).rolling(7).mean()</a:t>
            </a:r>
          </a:p>
        </p:txBody>
      </p:sp>
    </p:spTree>
    <p:extLst>
      <p:ext uri="{BB962C8B-B14F-4D97-AF65-F5344CB8AC3E}">
        <p14:creationId xmlns:p14="http://schemas.microsoft.com/office/powerpoint/2010/main" val="29169197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44</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Evolution over time</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984565" y="1748221"/>
            <a:ext cx="10222865"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We will also use different line styles in order to distinguish between them in black and white:</a:t>
            </a:r>
            <a:endParaRPr lang="en-US" sz="2667" kern="0" dirty="0">
              <a:solidFill>
                <a:srgbClr val="ED7D31"/>
              </a:solidFill>
              <a:latin typeface="Arial"/>
              <a:cs typeface="Arial"/>
              <a:sym typeface="Arial"/>
            </a:endParaRPr>
          </a:p>
        </p:txBody>
      </p:sp>
      <p:pic>
        <p:nvPicPr>
          <p:cNvPr id="11" name="Picture 10">
            <a:extLst>
              <a:ext uri="{FF2B5EF4-FFF2-40B4-BE49-F238E27FC236}">
                <a16:creationId xmlns:a16="http://schemas.microsoft.com/office/drawing/2014/main" id="{AA978BD0-2E9B-4DAC-8A87-01C1B5B59B27}"/>
              </a:ext>
            </a:extLst>
          </p:cNvPr>
          <p:cNvPicPr>
            <a:picLocks noChangeAspect="1"/>
          </p:cNvPicPr>
          <p:nvPr/>
        </p:nvPicPr>
        <p:blipFill>
          <a:blip r:embed="rId3"/>
          <a:stretch>
            <a:fillRect/>
          </a:stretch>
        </p:blipFill>
        <p:spPr>
          <a:xfrm>
            <a:off x="1945749" y="2758277"/>
            <a:ext cx="8300500" cy="3328772"/>
          </a:xfrm>
          <a:prstGeom prst="rect">
            <a:avLst/>
          </a:prstGeom>
        </p:spPr>
      </p:pic>
    </p:spTree>
    <p:extLst>
      <p:ext uri="{BB962C8B-B14F-4D97-AF65-F5344CB8AC3E}">
        <p14:creationId xmlns:p14="http://schemas.microsoft.com/office/powerpoint/2010/main" val="8754963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45</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Evolution over time</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984565" y="1748220"/>
            <a:ext cx="10222865"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a:solidFill>
                  <a:srgbClr val="000000"/>
                </a:solidFill>
                <a:latin typeface="Arial"/>
                <a:cs typeface="Arial"/>
                <a:sym typeface="Arial"/>
              </a:rPr>
              <a:t>By directly using matplotlib to generate the Axes objects for each subplot, we gained a lot more flexibility in the resulting layout:</a:t>
            </a:r>
            <a:endParaRPr lang="en-US" sz="2667" kern="0" dirty="0">
              <a:solidFill>
                <a:srgbClr val="ED7D31"/>
              </a:solidFill>
              <a:latin typeface="Arial"/>
              <a:cs typeface="Arial"/>
              <a:sym typeface="Arial"/>
            </a:endParaRPr>
          </a:p>
        </p:txBody>
      </p:sp>
      <p:pic>
        <p:nvPicPr>
          <p:cNvPr id="12" name="Picture 11">
            <a:extLst>
              <a:ext uri="{FF2B5EF4-FFF2-40B4-BE49-F238E27FC236}">
                <a16:creationId xmlns:a16="http://schemas.microsoft.com/office/drawing/2014/main" id="{90148062-3789-4043-A26F-73327B0215C4}"/>
              </a:ext>
            </a:extLst>
          </p:cNvPr>
          <p:cNvPicPr>
            <a:picLocks noChangeAspect="1"/>
          </p:cNvPicPr>
          <p:nvPr/>
        </p:nvPicPr>
        <p:blipFill>
          <a:blip r:embed="rId3"/>
          <a:stretch>
            <a:fillRect/>
          </a:stretch>
        </p:blipFill>
        <p:spPr>
          <a:xfrm>
            <a:off x="1704254" y="2773346"/>
            <a:ext cx="8783484" cy="3486777"/>
          </a:xfrm>
          <a:prstGeom prst="rect">
            <a:avLst/>
          </a:prstGeom>
        </p:spPr>
      </p:pic>
    </p:spTree>
    <p:extLst>
      <p:ext uri="{BB962C8B-B14F-4D97-AF65-F5344CB8AC3E}">
        <p14:creationId xmlns:p14="http://schemas.microsoft.com/office/powerpoint/2010/main" val="26177090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46</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Evolution over time</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984565" y="1498651"/>
            <a:ext cx="10222865" cy="124754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In the interest of readability, we will group Italy and Spain together and create another category for countries other than the USA, Brazil, and India:</a:t>
            </a:r>
            <a:endParaRPr lang="en-US" sz="2667" kern="0" dirty="0">
              <a:solidFill>
                <a:srgbClr val="ED7D31"/>
              </a:solidFill>
              <a:latin typeface="Arial"/>
              <a:cs typeface="Arial"/>
              <a:sym typeface="Arial"/>
            </a:endParaRPr>
          </a:p>
        </p:txBody>
      </p:sp>
      <p:pic>
        <p:nvPicPr>
          <p:cNvPr id="14" name="Picture 13">
            <a:extLst>
              <a:ext uri="{FF2B5EF4-FFF2-40B4-BE49-F238E27FC236}">
                <a16:creationId xmlns:a16="http://schemas.microsoft.com/office/drawing/2014/main" id="{D3E23426-2C7E-4420-8B80-3AA6F993CBAE}"/>
              </a:ext>
            </a:extLst>
          </p:cNvPr>
          <p:cNvPicPr>
            <a:picLocks noChangeAspect="1"/>
          </p:cNvPicPr>
          <p:nvPr/>
        </p:nvPicPr>
        <p:blipFill>
          <a:blip r:embed="rId3"/>
          <a:stretch>
            <a:fillRect/>
          </a:stretch>
        </p:blipFill>
        <p:spPr>
          <a:xfrm>
            <a:off x="3065309" y="2746002"/>
            <a:ext cx="6061380" cy="3553937"/>
          </a:xfrm>
          <a:prstGeom prst="rect">
            <a:avLst/>
          </a:prstGeom>
        </p:spPr>
      </p:pic>
    </p:spTree>
    <p:extLst>
      <p:ext uri="{BB962C8B-B14F-4D97-AF65-F5344CB8AC3E}">
        <p14:creationId xmlns:p14="http://schemas.microsoft.com/office/powerpoint/2010/main" val="33916933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47</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Evolution over time</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984562" y="1621767"/>
            <a:ext cx="10222865"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This shows us that more than half of the daily new cases are in Brazil, India, Italy, Spain, and the USA combined:</a:t>
            </a:r>
            <a:endParaRPr lang="en-US" sz="2667" kern="0" dirty="0">
              <a:solidFill>
                <a:srgbClr val="ED7D31"/>
              </a:solidFill>
              <a:latin typeface="Arial"/>
              <a:cs typeface="Arial"/>
              <a:sym typeface="Arial"/>
            </a:endParaRPr>
          </a:p>
        </p:txBody>
      </p:sp>
      <p:pic>
        <p:nvPicPr>
          <p:cNvPr id="15" name="Picture 14">
            <a:extLst>
              <a:ext uri="{FF2B5EF4-FFF2-40B4-BE49-F238E27FC236}">
                <a16:creationId xmlns:a16="http://schemas.microsoft.com/office/drawing/2014/main" id="{87FF16DA-45AF-4F52-99A3-EB560DEB1546}"/>
              </a:ext>
            </a:extLst>
          </p:cNvPr>
          <p:cNvPicPr>
            <a:picLocks noChangeAspect="1"/>
          </p:cNvPicPr>
          <p:nvPr/>
        </p:nvPicPr>
        <p:blipFill>
          <a:blip r:embed="rId3"/>
          <a:stretch>
            <a:fillRect/>
          </a:stretch>
        </p:blipFill>
        <p:spPr>
          <a:xfrm>
            <a:off x="1546938" y="2708260"/>
            <a:ext cx="9098116" cy="3628219"/>
          </a:xfrm>
          <a:prstGeom prst="rect">
            <a:avLst/>
          </a:prstGeom>
        </p:spPr>
      </p:pic>
    </p:spTree>
    <p:extLst>
      <p:ext uri="{BB962C8B-B14F-4D97-AF65-F5344CB8AC3E}">
        <p14:creationId xmlns:p14="http://schemas.microsoft.com/office/powerpoint/2010/main" val="34066536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48</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Evolution over time</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551613" y="1337552"/>
            <a:ext cx="10892807" cy="1493572"/>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400" kern="0" dirty="0">
                <a:solidFill>
                  <a:srgbClr val="000000"/>
                </a:solidFill>
                <a:latin typeface="Arial"/>
                <a:cs typeface="Arial"/>
                <a:sym typeface="Arial"/>
              </a:rPr>
              <a:t>To calculate the cumulative sum over time, we group by the location (</a:t>
            </a:r>
            <a:r>
              <a:rPr lang="en-US" sz="2400" kern="0" dirty="0" err="1">
                <a:solidFill>
                  <a:srgbClr val="000000"/>
                </a:solidFill>
                <a:latin typeface="Arial"/>
                <a:cs typeface="Arial"/>
                <a:sym typeface="Arial"/>
              </a:rPr>
              <a:t>countriesAndTerritories</a:t>
            </a:r>
            <a:r>
              <a:rPr lang="en-US" sz="2400" kern="0" dirty="0">
                <a:solidFill>
                  <a:srgbClr val="000000"/>
                </a:solidFill>
                <a:latin typeface="Arial"/>
                <a:cs typeface="Arial"/>
                <a:sym typeface="Arial"/>
              </a:rPr>
              <a:t>) and the date, which is our index, so we use </a:t>
            </a:r>
            <a:r>
              <a:rPr lang="en-US" sz="2400" kern="0" dirty="0" err="1">
                <a:solidFill>
                  <a:srgbClr val="000000"/>
                </a:solidFill>
                <a:latin typeface="Arial"/>
                <a:cs typeface="Arial"/>
                <a:sym typeface="Arial"/>
              </a:rPr>
              <a:t>pd.Grouper</a:t>
            </a:r>
            <a:r>
              <a:rPr lang="en-US" sz="2400" kern="0" dirty="0">
                <a:solidFill>
                  <a:srgbClr val="000000"/>
                </a:solidFill>
                <a:latin typeface="Arial"/>
                <a:cs typeface="Arial"/>
                <a:sym typeface="Arial"/>
              </a:rPr>
              <a:t>(); this time, we will use </a:t>
            </a:r>
            <a:r>
              <a:rPr lang="en-US" sz="2400" kern="0" dirty="0" err="1">
                <a:solidFill>
                  <a:srgbClr val="000000"/>
                </a:solidFill>
                <a:latin typeface="Arial"/>
                <a:cs typeface="Arial"/>
                <a:sym typeface="Arial"/>
              </a:rPr>
              <a:t>groupby</a:t>
            </a:r>
            <a:r>
              <a:rPr lang="en-US" sz="2400" kern="0" dirty="0">
                <a:solidFill>
                  <a:srgbClr val="000000"/>
                </a:solidFill>
                <a:latin typeface="Arial"/>
                <a:cs typeface="Arial"/>
                <a:sym typeface="Arial"/>
              </a:rPr>
              <a:t>() and unstack() to pivot our data into wide format for the plot:</a:t>
            </a:r>
            <a:endParaRPr lang="en-US" sz="2400" kern="0" dirty="0">
              <a:solidFill>
                <a:srgbClr val="ED7D31"/>
              </a:solidFill>
              <a:latin typeface="Arial"/>
              <a:cs typeface="Arial"/>
              <a:sym typeface="Arial"/>
            </a:endParaRPr>
          </a:p>
        </p:txBody>
      </p:sp>
      <p:pic>
        <p:nvPicPr>
          <p:cNvPr id="17" name="Picture 16">
            <a:extLst>
              <a:ext uri="{FF2B5EF4-FFF2-40B4-BE49-F238E27FC236}">
                <a16:creationId xmlns:a16="http://schemas.microsoft.com/office/drawing/2014/main" id="{2155A2FA-D047-4974-89DA-00FD3EFABCE9}"/>
              </a:ext>
            </a:extLst>
          </p:cNvPr>
          <p:cNvPicPr>
            <a:picLocks noChangeAspect="1"/>
          </p:cNvPicPr>
          <p:nvPr/>
        </p:nvPicPr>
        <p:blipFill>
          <a:blip r:embed="rId3"/>
          <a:stretch>
            <a:fillRect/>
          </a:stretch>
        </p:blipFill>
        <p:spPr>
          <a:xfrm>
            <a:off x="2384867" y="2831123"/>
            <a:ext cx="7226300" cy="3429000"/>
          </a:xfrm>
          <a:prstGeom prst="rect">
            <a:avLst/>
          </a:prstGeom>
        </p:spPr>
      </p:pic>
    </p:spTree>
    <p:extLst>
      <p:ext uri="{BB962C8B-B14F-4D97-AF65-F5344CB8AC3E}">
        <p14:creationId xmlns:p14="http://schemas.microsoft.com/office/powerpoint/2010/main" val="24973239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49</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Evolution over time</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806246" y="1599691"/>
            <a:ext cx="10579509" cy="124754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Viewing the cumulative COVID-19 cases shows that while China and Italy appear to have COVID-19 cases under control, Spain, the USA, Brazil, and India are struggling:</a:t>
            </a:r>
            <a:endParaRPr lang="en-US" sz="2667" kern="0" dirty="0">
              <a:solidFill>
                <a:srgbClr val="ED7D31"/>
              </a:solidFill>
              <a:latin typeface="Arial"/>
              <a:cs typeface="Arial"/>
              <a:sym typeface="Arial"/>
            </a:endParaRPr>
          </a:p>
        </p:txBody>
      </p:sp>
      <p:pic>
        <p:nvPicPr>
          <p:cNvPr id="18" name="Picture 17">
            <a:extLst>
              <a:ext uri="{FF2B5EF4-FFF2-40B4-BE49-F238E27FC236}">
                <a16:creationId xmlns:a16="http://schemas.microsoft.com/office/drawing/2014/main" id="{C47A06E4-CB9D-4E89-A4E9-422CE656F7BD}"/>
              </a:ext>
            </a:extLst>
          </p:cNvPr>
          <p:cNvPicPr>
            <a:picLocks noChangeAspect="1"/>
          </p:cNvPicPr>
          <p:nvPr/>
        </p:nvPicPr>
        <p:blipFill>
          <a:blip r:embed="rId3"/>
          <a:stretch>
            <a:fillRect/>
          </a:stretch>
        </p:blipFill>
        <p:spPr>
          <a:xfrm>
            <a:off x="806246" y="3208471"/>
            <a:ext cx="10579509" cy="2840437"/>
          </a:xfrm>
          <a:prstGeom prst="rect">
            <a:avLst/>
          </a:prstGeom>
        </p:spPr>
      </p:pic>
    </p:spTree>
    <p:extLst>
      <p:ext uri="{BB962C8B-B14F-4D97-AF65-F5344CB8AC3E}">
        <p14:creationId xmlns:p14="http://schemas.microsoft.com/office/powerpoint/2010/main" val="10522628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5</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The basics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894412"/>
            <a:ext cx="10129096" cy="371014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Let's create our first plot in the 1-introducing_matplotlib.ipynb notebook, using the Facebook stock prices data from the fb_stock_prices_2018.csv file in the repository for this lesson.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First, we need to import </a:t>
            </a:r>
            <a:r>
              <a:rPr lang="en-US" sz="2667" kern="0" dirty="0" err="1">
                <a:solidFill>
                  <a:srgbClr val="000000"/>
                </a:solidFill>
                <a:latin typeface="Arial"/>
                <a:cs typeface="Arial"/>
                <a:sym typeface="Arial"/>
              </a:rPr>
              <a:t>pyplot</a:t>
            </a:r>
            <a:r>
              <a:rPr lang="en-US" sz="2667" kern="0" dirty="0">
                <a:solidFill>
                  <a:srgbClr val="000000"/>
                </a:solidFill>
                <a:latin typeface="Arial"/>
                <a:cs typeface="Arial"/>
                <a:sym typeface="Arial"/>
              </a:rPr>
              <a:t> and pandas (in this example, we will use </a:t>
            </a:r>
            <a:r>
              <a:rPr lang="en-US" sz="2667" kern="0" dirty="0" err="1">
                <a:solidFill>
                  <a:srgbClr val="000000"/>
                </a:solidFill>
                <a:latin typeface="Arial"/>
                <a:cs typeface="Arial"/>
                <a:sym typeface="Arial"/>
              </a:rPr>
              <a:t>plt.show</a:t>
            </a:r>
            <a:r>
              <a:rPr lang="en-US" sz="2667" kern="0" dirty="0">
                <a:solidFill>
                  <a:srgbClr val="000000"/>
                </a:solidFill>
                <a:latin typeface="Arial"/>
                <a:cs typeface="Arial"/>
                <a:sym typeface="Arial"/>
              </a:rPr>
              <a:t>(), so we don't need to run the magic here):</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import </a:t>
            </a:r>
            <a:r>
              <a:rPr lang="en-US" sz="2667" kern="0" dirty="0" err="1">
                <a:solidFill>
                  <a:srgbClr val="ED7D31"/>
                </a:solidFill>
                <a:latin typeface="Arial"/>
                <a:cs typeface="Arial"/>
                <a:sym typeface="Arial"/>
              </a:rPr>
              <a:t>matplotlib.pyplot</a:t>
            </a:r>
            <a:r>
              <a:rPr lang="en-US" sz="2667" kern="0" dirty="0">
                <a:solidFill>
                  <a:srgbClr val="ED7D31"/>
                </a:solidFill>
                <a:latin typeface="Arial"/>
                <a:cs typeface="Arial"/>
                <a:sym typeface="Arial"/>
              </a:rPr>
              <a:t> as plt</a:t>
            </a:r>
          </a:p>
          <a:p>
            <a:pPr defTabSz="1219170">
              <a:buClr>
                <a:srgbClr val="000000"/>
              </a:buClr>
              <a:defRPr/>
            </a:pPr>
            <a:r>
              <a:rPr lang="en-US" sz="2667" kern="0" dirty="0">
                <a:solidFill>
                  <a:srgbClr val="ED7D31"/>
                </a:solidFill>
                <a:latin typeface="Arial"/>
                <a:cs typeface="Arial"/>
                <a:sym typeface="Arial"/>
              </a:rPr>
              <a:t>&gt;&gt;&gt; import pandas as pd</a:t>
            </a:r>
          </a:p>
        </p:txBody>
      </p:sp>
    </p:spTree>
    <p:extLst>
      <p:ext uri="{BB962C8B-B14F-4D97-AF65-F5344CB8AC3E}">
        <p14:creationId xmlns:p14="http://schemas.microsoft.com/office/powerpoint/2010/main" val="7733085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50</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Relationships between variables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099597"/>
            <a:ext cx="10129096" cy="3299707"/>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We can use a scatter plot to visualize this relationship:</a:t>
            </a:r>
          </a:p>
          <a:p>
            <a:pPr defTabSz="1219170">
              <a:buClr>
                <a:srgbClr val="000000"/>
              </a:buCl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fb.assign</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     </a:t>
            </a:r>
            <a:r>
              <a:rPr lang="en-US" sz="2667" kern="0" dirty="0" err="1">
                <a:solidFill>
                  <a:srgbClr val="ED7D31"/>
                </a:solidFill>
                <a:latin typeface="Arial"/>
                <a:cs typeface="Arial"/>
                <a:sym typeface="Arial"/>
              </a:rPr>
              <a:t>max_abs_change</a:t>
            </a:r>
            <a:r>
              <a:rPr lang="en-US" sz="2667" kern="0" dirty="0">
                <a:solidFill>
                  <a:srgbClr val="ED7D31"/>
                </a:solidFill>
                <a:latin typeface="Arial"/>
                <a:cs typeface="Arial"/>
                <a:sym typeface="Arial"/>
              </a:rPr>
              <a:t>=</a:t>
            </a:r>
            <a:r>
              <a:rPr lang="en-US" sz="2667" kern="0" dirty="0" err="1">
                <a:solidFill>
                  <a:srgbClr val="ED7D31"/>
                </a:solidFill>
                <a:latin typeface="Arial"/>
                <a:cs typeface="Arial"/>
                <a:sym typeface="Arial"/>
              </a:rPr>
              <a:t>fb.high</a:t>
            </a:r>
            <a:r>
              <a:rPr lang="en-US" sz="2667" kern="0" dirty="0">
                <a:solidFill>
                  <a:srgbClr val="ED7D31"/>
                </a:solidFill>
                <a:latin typeface="Arial"/>
                <a:cs typeface="Arial"/>
                <a:sym typeface="Arial"/>
              </a:rPr>
              <a:t> - </a:t>
            </a:r>
            <a:r>
              <a:rPr lang="en-US" sz="2667" kern="0" dirty="0" err="1">
                <a:solidFill>
                  <a:srgbClr val="ED7D31"/>
                </a:solidFill>
                <a:latin typeface="Arial"/>
                <a:cs typeface="Arial"/>
                <a:sym typeface="Arial"/>
              </a:rPr>
              <a:t>fb.low</a:t>
            </a:r>
            <a:endParaRPr lang="en-US" sz="2667" kern="0" dirty="0">
              <a:solidFill>
                <a:srgbClr val="ED7D31"/>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 ).plot(</a:t>
            </a:r>
          </a:p>
          <a:p>
            <a:pPr defTabSz="1219170">
              <a:buClr>
                <a:srgbClr val="000000"/>
              </a:buClr>
              <a:defRPr/>
            </a:pPr>
            <a:r>
              <a:rPr lang="en-US" sz="2667" kern="0" dirty="0">
                <a:solidFill>
                  <a:srgbClr val="ED7D31"/>
                </a:solidFill>
                <a:latin typeface="Arial"/>
                <a:cs typeface="Arial"/>
                <a:sym typeface="Arial"/>
              </a:rPr>
              <a:t>...     kind='scatter', x='volume', y='</a:t>
            </a:r>
            <a:r>
              <a:rPr lang="en-US" sz="2667" kern="0" dirty="0" err="1">
                <a:solidFill>
                  <a:srgbClr val="ED7D31"/>
                </a:solidFill>
                <a:latin typeface="Arial"/>
                <a:cs typeface="Arial"/>
                <a:sym typeface="Arial"/>
              </a:rPr>
              <a:t>max_abs_change</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     title='Facebook Daily High - Low vs. Volume Traded'</a:t>
            </a:r>
          </a:p>
          <a:p>
            <a:pPr defTabSz="1219170">
              <a:buClr>
                <a:srgbClr val="000000"/>
              </a:buClr>
              <a:defRPr/>
            </a:pPr>
            <a:r>
              <a:rPr lang="en-US" sz="2667" kern="0" dirty="0">
                <a:solidFill>
                  <a:srgbClr val="ED7D31"/>
                </a:solidFill>
                <a:latin typeface="Arial"/>
                <a:cs typeface="Arial"/>
                <a:sym typeface="Arial"/>
              </a:rPr>
              <a:t>... )</a:t>
            </a:r>
          </a:p>
        </p:txBody>
      </p:sp>
    </p:spTree>
    <p:extLst>
      <p:ext uri="{BB962C8B-B14F-4D97-AF65-F5344CB8AC3E}">
        <p14:creationId xmlns:p14="http://schemas.microsoft.com/office/powerpoint/2010/main" val="1114767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51</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Relationships between variables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1" y="1529035"/>
            <a:ext cx="10129096" cy="426677"/>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There appears to be a relationship, but it does not seem linear:</a:t>
            </a:r>
          </a:p>
        </p:txBody>
      </p:sp>
      <p:pic>
        <p:nvPicPr>
          <p:cNvPr id="2" name="Picture 1">
            <a:extLst>
              <a:ext uri="{FF2B5EF4-FFF2-40B4-BE49-F238E27FC236}">
                <a16:creationId xmlns:a16="http://schemas.microsoft.com/office/drawing/2014/main" id="{ECD92F11-9B4C-435D-9C39-64C73F94BB2F}"/>
              </a:ext>
            </a:extLst>
          </p:cNvPr>
          <p:cNvPicPr>
            <a:picLocks noChangeAspect="1"/>
          </p:cNvPicPr>
          <p:nvPr/>
        </p:nvPicPr>
        <p:blipFill>
          <a:blip r:embed="rId3"/>
          <a:stretch>
            <a:fillRect/>
          </a:stretch>
        </p:blipFill>
        <p:spPr>
          <a:xfrm>
            <a:off x="3110105" y="2099596"/>
            <a:ext cx="5971791" cy="4215627"/>
          </a:xfrm>
          <a:prstGeom prst="rect">
            <a:avLst/>
          </a:prstGeom>
        </p:spPr>
      </p:pic>
    </p:spTree>
    <p:extLst>
      <p:ext uri="{BB962C8B-B14F-4D97-AF65-F5344CB8AC3E}">
        <p14:creationId xmlns:p14="http://schemas.microsoft.com/office/powerpoint/2010/main" val="30244242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52</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Relationships between variables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304780"/>
            <a:ext cx="10129096" cy="3299707"/>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Let's try taking the logarithm (log) of the volume. </a:t>
            </a:r>
          </a:p>
          <a:p>
            <a:pPr defTabSz="1219170">
              <a:buClr>
                <a:srgbClr val="000000"/>
              </a:buCl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000000"/>
                </a:solidFill>
                <a:latin typeface="Arial"/>
                <a:cs typeface="Arial"/>
                <a:sym typeface="Arial"/>
              </a:rPr>
              <a:t>To do so, we have a couple of options:</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Create a new column that is the log of the volume using np.log().</a:t>
            </a: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Use a logarithmic scale for the x-axis by passing in </a:t>
            </a:r>
            <a:r>
              <a:rPr lang="en-US" sz="2667" kern="0" dirty="0" err="1">
                <a:solidFill>
                  <a:srgbClr val="000000"/>
                </a:solidFill>
                <a:latin typeface="Arial"/>
                <a:cs typeface="Arial"/>
                <a:sym typeface="Arial"/>
              </a:rPr>
              <a:t>logx</a:t>
            </a:r>
            <a:r>
              <a:rPr lang="en-US" sz="2667" kern="0" dirty="0">
                <a:solidFill>
                  <a:srgbClr val="000000"/>
                </a:solidFill>
                <a:latin typeface="Arial"/>
                <a:cs typeface="Arial"/>
                <a:sym typeface="Arial"/>
              </a:rPr>
              <a:t>=True to the plot() method or calling </a:t>
            </a:r>
            <a:r>
              <a:rPr lang="en-US" sz="2667" kern="0" dirty="0" err="1">
                <a:solidFill>
                  <a:srgbClr val="000000"/>
                </a:solidFill>
                <a:latin typeface="Arial"/>
                <a:cs typeface="Arial"/>
                <a:sym typeface="Arial"/>
              </a:rPr>
              <a:t>plt.xscale</a:t>
            </a:r>
            <a:r>
              <a:rPr lang="en-US" sz="2667" kern="0" dirty="0">
                <a:solidFill>
                  <a:srgbClr val="000000"/>
                </a:solidFill>
                <a:latin typeface="Arial"/>
                <a:cs typeface="Arial"/>
                <a:sym typeface="Arial"/>
              </a:rPr>
              <a:t>('log').</a:t>
            </a:r>
          </a:p>
        </p:txBody>
      </p:sp>
    </p:spTree>
    <p:extLst>
      <p:ext uri="{BB962C8B-B14F-4D97-AF65-F5344CB8AC3E}">
        <p14:creationId xmlns:p14="http://schemas.microsoft.com/office/powerpoint/2010/main" val="20257213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53</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Relationships between variables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484043"/>
            <a:ext cx="10129096" cy="4531006"/>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In this case, it makes the most sense to simply change how we display our data, since we aren't going to use the new column:</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fb.assign</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     </a:t>
            </a:r>
            <a:r>
              <a:rPr lang="en-US" sz="2667" kern="0" dirty="0" err="1">
                <a:solidFill>
                  <a:srgbClr val="ED7D31"/>
                </a:solidFill>
                <a:latin typeface="Arial"/>
                <a:cs typeface="Arial"/>
                <a:sym typeface="Arial"/>
              </a:rPr>
              <a:t>max_abs_change</a:t>
            </a:r>
            <a:r>
              <a:rPr lang="en-US" sz="2667" kern="0" dirty="0">
                <a:solidFill>
                  <a:srgbClr val="ED7D31"/>
                </a:solidFill>
                <a:latin typeface="Arial"/>
                <a:cs typeface="Arial"/>
                <a:sym typeface="Arial"/>
              </a:rPr>
              <a:t>=</a:t>
            </a:r>
            <a:r>
              <a:rPr lang="en-US" sz="2667" kern="0" dirty="0" err="1">
                <a:solidFill>
                  <a:srgbClr val="ED7D31"/>
                </a:solidFill>
                <a:latin typeface="Arial"/>
                <a:cs typeface="Arial"/>
                <a:sym typeface="Arial"/>
              </a:rPr>
              <a:t>fb.high</a:t>
            </a:r>
            <a:r>
              <a:rPr lang="en-US" sz="2667" kern="0" dirty="0">
                <a:solidFill>
                  <a:srgbClr val="ED7D31"/>
                </a:solidFill>
                <a:latin typeface="Arial"/>
                <a:cs typeface="Arial"/>
                <a:sym typeface="Arial"/>
              </a:rPr>
              <a:t> - </a:t>
            </a:r>
            <a:r>
              <a:rPr lang="en-US" sz="2667" kern="0" dirty="0" err="1">
                <a:solidFill>
                  <a:srgbClr val="ED7D31"/>
                </a:solidFill>
                <a:latin typeface="Arial"/>
                <a:cs typeface="Arial"/>
                <a:sym typeface="Arial"/>
              </a:rPr>
              <a:t>fb.low</a:t>
            </a:r>
            <a:endParaRPr lang="en-US" sz="2667" kern="0" dirty="0">
              <a:solidFill>
                <a:srgbClr val="ED7D31"/>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 ).plot(</a:t>
            </a:r>
          </a:p>
          <a:p>
            <a:pPr defTabSz="1219170">
              <a:buClr>
                <a:srgbClr val="000000"/>
              </a:buClr>
              <a:defRPr/>
            </a:pPr>
            <a:r>
              <a:rPr lang="en-US" sz="2667" kern="0" dirty="0">
                <a:solidFill>
                  <a:srgbClr val="ED7D31"/>
                </a:solidFill>
                <a:latin typeface="Arial"/>
                <a:cs typeface="Arial"/>
                <a:sym typeface="Arial"/>
              </a:rPr>
              <a:t>...     kind='scatter', x='volume', y='</a:t>
            </a:r>
            <a:r>
              <a:rPr lang="en-US" sz="2667" kern="0" dirty="0" err="1">
                <a:solidFill>
                  <a:srgbClr val="ED7D31"/>
                </a:solidFill>
                <a:latin typeface="Arial"/>
                <a:cs typeface="Arial"/>
                <a:sym typeface="Arial"/>
              </a:rPr>
              <a:t>max_abs_change</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     title='Facebook Daily High - '</a:t>
            </a:r>
          </a:p>
          <a:p>
            <a:pPr defTabSz="1219170">
              <a:buClr>
                <a:srgbClr val="000000"/>
              </a:buClr>
              <a:defRPr/>
            </a:pPr>
            <a:r>
              <a:rPr lang="en-US" sz="2667" kern="0" dirty="0">
                <a:solidFill>
                  <a:srgbClr val="ED7D31"/>
                </a:solidFill>
                <a:latin typeface="Arial"/>
                <a:cs typeface="Arial"/>
                <a:sym typeface="Arial"/>
              </a:rPr>
              <a:t>...           'Low vs. log(Volume Traded)',</a:t>
            </a:r>
          </a:p>
          <a:p>
            <a:pPr defTabSz="1219170">
              <a:buClr>
                <a:srgbClr val="000000"/>
              </a:buClr>
              <a:defRPr/>
            </a:pPr>
            <a:r>
              <a:rPr lang="en-US" sz="2667" kern="0" dirty="0">
                <a:solidFill>
                  <a:srgbClr val="ED7D31"/>
                </a:solidFill>
                <a:latin typeface="Arial"/>
                <a:cs typeface="Arial"/>
                <a:sym typeface="Arial"/>
              </a:rPr>
              <a:t>...     </a:t>
            </a:r>
            <a:r>
              <a:rPr lang="en-US" sz="2667" kern="0" dirty="0" err="1">
                <a:solidFill>
                  <a:srgbClr val="ED7D31"/>
                </a:solidFill>
                <a:latin typeface="Arial"/>
                <a:cs typeface="Arial"/>
                <a:sym typeface="Arial"/>
              </a:rPr>
              <a:t>logx</a:t>
            </a:r>
            <a:r>
              <a:rPr lang="en-US" sz="2667" kern="0" dirty="0">
                <a:solidFill>
                  <a:srgbClr val="ED7D31"/>
                </a:solidFill>
                <a:latin typeface="Arial"/>
                <a:cs typeface="Arial"/>
                <a:sym typeface="Arial"/>
              </a:rPr>
              <a:t>=True</a:t>
            </a:r>
          </a:p>
          <a:p>
            <a:pPr defTabSz="1219170">
              <a:buClr>
                <a:srgbClr val="000000"/>
              </a:buClr>
              <a:defRPr/>
            </a:pPr>
            <a:r>
              <a:rPr lang="en-US" sz="2667" kern="0" dirty="0">
                <a:solidFill>
                  <a:srgbClr val="ED7D31"/>
                </a:solidFill>
                <a:latin typeface="Arial"/>
                <a:cs typeface="Arial"/>
                <a:sym typeface="Arial"/>
              </a:rPr>
              <a:t>... )</a:t>
            </a:r>
          </a:p>
        </p:txBody>
      </p:sp>
    </p:spTree>
    <p:extLst>
      <p:ext uri="{BB962C8B-B14F-4D97-AF65-F5344CB8AC3E}">
        <p14:creationId xmlns:p14="http://schemas.microsoft.com/office/powerpoint/2010/main" val="18246988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54</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Relationships between variables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1" y="1484043"/>
            <a:ext cx="10334639" cy="426677"/>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After modifying the x-axis scale, we get the following scatter plot:</a:t>
            </a:r>
            <a:endParaRPr lang="en-US" sz="2667" kern="0" dirty="0">
              <a:solidFill>
                <a:srgbClr val="ED7D31"/>
              </a:solidFill>
              <a:latin typeface="Arial"/>
              <a:cs typeface="Arial"/>
              <a:sym typeface="Arial"/>
            </a:endParaRPr>
          </a:p>
        </p:txBody>
      </p:sp>
      <p:pic>
        <p:nvPicPr>
          <p:cNvPr id="3" name="Picture 2">
            <a:extLst>
              <a:ext uri="{FF2B5EF4-FFF2-40B4-BE49-F238E27FC236}">
                <a16:creationId xmlns:a16="http://schemas.microsoft.com/office/drawing/2014/main" id="{C3793457-820D-4577-A8D9-A1835741E330}"/>
              </a:ext>
            </a:extLst>
          </p:cNvPr>
          <p:cNvPicPr>
            <a:picLocks noChangeAspect="1"/>
          </p:cNvPicPr>
          <p:nvPr/>
        </p:nvPicPr>
        <p:blipFill>
          <a:blip r:embed="rId3"/>
          <a:stretch>
            <a:fillRect/>
          </a:stretch>
        </p:blipFill>
        <p:spPr>
          <a:xfrm>
            <a:off x="3095524" y="2071666"/>
            <a:ext cx="6000952" cy="4188457"/>
          </a:xfrm>
          <a:prstGeom prst="rect">
            <a:avLst/>
          </a:prstGeom>
        </p:spPr>
      </p:pic>
    </p:spTree>
    <p:extLst>
      <p:ext uri="{BB962C8B-B14F-4D97-AF65-F5344CB8AC3E}">
        <p14:creationId xmlns:p14="http://schemas.microsoft.com/office/powerpoint/2010/main" val="17464798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55</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Relationships between variables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1364" y="1689227"/>
            <a:ext cx="10649272" cy="412057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 By default, they are opaque (value of 1); however, if we make them more transparent, we should be able to see some of the overlap:</a:t>
            </a: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fb.assign</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     </a:t>
            </a:r>
            <a:r>
              <a:rPr lang="en-US" sz="2667" kern="0" dirty="0" err="1">
                <a:solidFill>
                  <a:srgbClr val="ED7D31"/>
                </a:solidFill>
                <a:latin typeface="Arial"/>
                <a:cs typeface="Arial"/>
                <a:sym typeface="Arial"/>
              </a:rPr>
              <a:t>max_abs_change</a:t>
            </a:r>
            <a:r>
              <a:rPr lang="en-US" sz="2667" kern="0" dirty="0">
                <a:solidFill>
                  <a:srgbClr val="ED7D31"/>
                </a:solidFill>
                <a:latin typeface="Arial"/>
                <a:cs typeface="Arial"/>
                <a:sym typeface="Arial"/>
              </a:rPr>
              <a:t>=</a:t>
            </a:r>
            <a:r>
              <a:rPr lang="en-US" sz="2667" kern="0" dirty="0" err="1">
                <a:solidFill>
                  <a:srgbClr val="ED7D31"/>
                </a:solidFill>
                <a:latin typeface="Arial"/>
                <a:cs typeface="Arial"/>
                <a:sym typeface="Arial"/>
              </a:rPr>
              <a:t>fb.high</a:t>
            </a:r>
            <a:r>
              <a:rPr lang="en-US" sz="2667" kern="0" dirty="0">
                <a:solidFill>
                  <a:srgbClr val="ED7D31"/>
                </a:solidFill>
                <a:latin typeface="Arial"/>
                <a:cs typeface="Arial"/>
                <a:sym typeface="Arial"/>
              </a:rPr>
              <a:t> - </a:t>
            </a:r>
            <a:r>
              <a:rPr lang="en-US" sz="2667" kern="0" dirty="0" err="1">
                <a:solidFill>
                  <a:srgbClr val="ED7D31"/>
                </a:solidFill>
                <a:latin typeface="Arial"/>
                <a:cs typeface="Arial"/>
                <a:sym typeface="Arial"/>
              </a:rPr>
              <a:t>fb.low</a:t>
            </a:r>
            <a:endParaRPr lang="en-US" sz="2667" kern="0" dirty="0">
              <a:solidFill>
                <a:srgbClr val="ED7D31"/>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 ).plot(</a:t>
            </a:r>
          </a:p>
          <a:p>
            <a:pPr defTabSz="1219170">
              <a:buClr>
                <a:srgbClr val="000000"/>
              </a:buClr>
              <a:defRPr/>
            </a:pPr>
            <a:r>
              <a:rPr lang="en-US" sz="2667" kern="0" dirty="0">
                <a:solidFill>
                  <a:srgbClr val="ED7D31"/>
                </a:solidFill>
                <a:latin typeface="Arial"/>
                <a:cs typeface="Arial"/>
                <a:sym typeface="Arial"/>
              </a:rPr>
              <a:t>...     kind='scatter', x='volume', y='</a:t>
            </a:r>
            <a:r>
              <a:rPr lang="en-US" sz="2667" kern="0" dirty="0" err="1">
                <a:solidFill>
                  <a:srgbClr val="ED7D31"/>
                </a:solidFill>
                <a:latin typeface="Arial"/>
                <a:cs typeface="Arial"/>
                <a:sym typeface="Arial"/>
              </a:rPr>
              <a:t>max_abs_change</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     title='Facebook Daily High - '</a:t>
            </a:r>
          </a:p>
          <a:p>
            <a:pPr defTabSz="1219170">
              <a:buClr>
                <a:srgbClr val="000000"/>
              </a:buClr>
              <a:defRPr/>
            </a:pPr>
            <a:r>
              <a:rPr lang="en-US" sz="2667" kern="0" dirty="0">
                <a:solidFill>
                  <a:srgbClr val="ED7D31"/>
                </a:solidFill>
                <a:latin typeface="Arial"/>
                <a:cs typeface="Arial"/>
                <a:sym typeface="Arial"/>
              </a:rPr>
              <a:t>...           'Low vs. log(Volume Traded)', </a:t>
            </a:r>
          </a:p>
          <a:p>
            <a:pPr defTabSz="1219170">
              <a:buClr>
                <a:srgbClr val="000000"/>
              </a:buClr>
              <a:defRPr/>
            </a:pPr>
            <a:r>
              <a:rPr lang="en-US" sz="2667" kern="0" dirty="0">
                <a:solidFill>
                  <a:srgbClr val="ED7D31"/>
                </a:solidFill>
                <a:latin typeface="Arial"/>
                <a:cs typeface="Arial"/>
                <a:sym typeface="Arial"/>
              </a:rPr>
              <a:t>...     </a:t>
            </a:r>
            <a:r>
              <a:rPr lang="en-US" sz="2667" kern="0" dirty="0" err="1">
                <a:solidFill>
                  <a:srgbClr val="ED7D31"/>
                </a:solidFill>
                <a:latin typeface="Arial"/>
                <a:cs typeface="Arial"/>
                <a:sym typeface="Arial"/>
              </a:rPr>
              <a:t>logx</a:t>
            </a:r>
            <a:r>
              <a:rPr lang="en-US" sz="2667" kern="0" dirty="0">
                <a:solidFill>
                  <a:srgbClr val="ED7D31"/>
                </a:solidFill>
                <a:latin typeface="Arial"/>
                <a:cs typeface="Arial"/>
                <a:sym typeface="Arial"/>
              </a:rPr>
              <a:t>=True, alpha=0.25</a:t>
            </a:r>
          </a:p>
          <a:p>
            <a:pPr defTabSz="1219170">
              <a:buClr>
                <a:srgbClr val="000000"/>
              </a:buClr>
              <a:defRPr/>
            </a:pPr>
            <a:r>
              <a:rPr lang="en-US" sz="2667" kern="0" dirty="0">
                <a:solidFill>
                  <a:srgbClr val="ED7D31"/>
                </a:solidFill>
                <a:latin typeface="Arial"/>
                <a:cs typeface="Arial"/>
                <a:sym typeface="Arial"/>
              </a:rPr>
              <a:t>... )</a:t>
            </a:r>
          </a:p>
        </p:txBody>
      </p:sp>
    </p:spTree>
    <p:extLst>
      <p:ext uri="{BB962C8B-B14F-4D97-AF65-F5344CB8AC3E}">
        <p14:creationId xmlns:p14="http://schemas.microsoft.com/office/powerpoint/2010/main" val="23643998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56</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Relationships between variables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1364" y="1350127"/>
            <a:ext cx="10649272"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We can now begin to make out the density of points in the lower-left region of the plot, but it's still relatively difficult:</a:t>
            </a:r>
            <a:endParaRPr lang="en-US" sz="2667" kern="0" dirty="0">
              <a:solidFill>
                <a:srgbClr val="ED7D31"/>
              </a:solidFill>
              <a:latin typeface="Arial"/>
              <a:cs typeface="Arial"/>
              <a:sym typeface="Arial"/>
            </a:endParaRPr>
          </a:p>
        </p:txBody>
      </p:sp>
      <p:pic>
        <p:nvPicPr>
          <p:cNvPr id="6" name="Picture 5">
            <a:extLst>
              <a:ext uri="{FF2B5EF4-FFF2-40B4-BE49-F238E27FC236}">
                <a16:creationId xmlns:a16="http://schemas.microsoft.com/office/drawing/2014/main" id="{37092D9F-9CC2-41F4-B835-6BC898DC8F93}"/>
              </a:ext>
            </a:extLst>
          </p:cNvPr>
          <p:cNvPicPr>
            <a:picLocks noChangeAspect="1"/>
          </p:cNvPicPr>
          <p:nvPr/>
        </p:nvPicPr>
        <p:blipFill>
          <a:blip r:embed="rId3"/>
          <a:stretch>
            <a:fillRect/>
          </a:stretch>
        </p:blipFill>
        <p:spPr>
          <a:xfrm>
            <a:off x="3174199" y="2298974"/>
            <a:ext cx="5843603" cy="4065639"/>
          </a:xfrm>
          <a:prstGeom prst="rect">
            <a:avLst/>
          </a:prstGeom>
        </p:spPr>
      </p:pic>
    </p:spTree>
    <p:extLst>
      <p:ext uri="{BB962C8B-B14F-4D97-AF65-F5344CB8AC3E}">
        <p14:creationId xmlns:p14="http://schemas.microsoft.com/office/powerpoint/2010/main" val="3860204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57</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Relationships between variables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1363" y="1450509"/>
            <a:ext cx="10649272" cy="426677"/>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 Let's view this data as </a:t>
            </a:r>
            <a:r>
              <a:rPr lang="en-US" sz="2667" kern="0" dirty="0" err="1">
                <a:solidFill>
                  <a:srgbClr val="000000"/>
                </a:solidFill>
                <a:latin typeface="Arial"/>
                <a:cs typeface="Arial"/>
                <a:sym typeface="Arial"/>
              </a:rPr>
              <a:t>hexbins</a:t>
            </a:r>
            <a:r>
              <a:rPr lang="en-US" sz="2667" kern="0" dirty="0">
                <a:solidFill>
                  <a:srgbClr val="000000"/>
                </a:solidFill>
                <a:latin typeface="Arial"/>
                <a:cs typeface="Arial"/>
                <a:sym typeface="Arial"/>
              </a:rPr>
              <a:t>:</a:t>
            </a:r>
            <a:endParaRPr lang="en-US" sz="2667" kern="0" dirty="0">
              <a:solidFill>
                <a:srgbClr val="ED7D31"/>
              </a:solidFill>
              <a:latin typeface="Arial"/>
              <a:cs typeface="Arial"/>
              <a:sym typeface="Arial"/>
            </a:endParaRPr>
          </a:p>
        </p:txBody>
      </p:sp>
      <p:pic>
        <p:nvPicPr>
          <p:cNvPr id="8" name="Picture 7">
            <a:extLst>
              <a:ext uri="{FF2B5EF4-FFF2-40B4-BE49-F238E27FC236}">
                <a16:creationId xmlns:a16="http://schemas.microsoft.com/office/drawing/2014/main" id="{C9D21D59-891E-4667-AB6E-B0583669ADE4}"/>
              </a:ext>
            </a:extLst>
          </p:cNvPr>
          <p:cNvPicPr>
            <a:picLocks noChangeAspect="1"/>
          </p:cNvPicPr>
          <p:nvPr/>
        </p:nvPicPr>
        <p:blipFill>
          <a:blip r:embed="rId3"/>
          <a:stretch>
            <a:fillRect/>
          </a:stretch>
        </p:blipFill>
        <p:spPr>
          <a:xfrm>
            <a:off x="2296740" y="2112959"/>
            <a:ext cx="7598521" cy="4102100"/>
          </a:xfrm>
          <a:prstGeom prst="rect">
            <a:avLst/>
          </a:prstGeom>
        </p:spPr>
      </p:pic>
    </p:spTree>
    <p:extLst>
      <p:ext uri="{BB962C8B-B14F-4D97-AF65-F5344CB8AC3E}">
        <p14:creationId xmlns:p14="http://schemas.microsoft.com/office/powerpoint/2010/main" val="9848179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58</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Relationships between variables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97582" y="2119343"/>
            <a:ext cx="4184095" cy="3299707"/>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A larger value for </a:t>
            </a:r>
            <a:r>
              <a:rPr lang="en-US" sz="2667" kern="0" dirty="0" err="1">
                <a:solidFill>
                  <a:srgbClr val="000000"/>
                </a:solidFill>
                <a:latin typeface="Arial"/>
                <a:cs typeface="Arial"/>
                <a:sym typeface="Arial"/>
              </a:rPr>
              <a:t>gridsize</a:t>
            </a:r>
            <a:r>
              <a:rPr lang="en-US" sz="2667" kern="0" dirty="0">
                <a:solidFill>
                  <a:srgbClr val="000000"/>
                </a:solidFill>
                <a:latin typeface="Arial"/>
                <a:cs typeface="Arial"/>
                <a:sym typeface="Arial"/>
              </a:rPr>
              <a:t> will make the bins harder to see, while a smaller one will result in fuller bins that take up more space on the plot—we must strike a balance:</a:t>
            </a:r>
            <a:endParaRPr lang="en-US" sz="2667" kern="0" dirty="0">
              <a:solidFill>
                <a:srgbClr val="ED7D31"/>
              </a:solidFill>
              <a:latin typeface="Arial"/>
              <a:cs typeface="Arial"/>
              <a:sym typeface="Arial"/>
            </a:endParaRPr>
          </a:p>
        </p:txBody>
      </p:sp>
      <p:pic>
        <p:nvPicPr>
          <p:cNvPr id="10" name="Picture 9">
            <a:extLst>
              <a:ext uri="{FF2B5EF4-FFF2-40B4-BE49-F238E27FC236}">
                <a16:creationId xmlns:a16="http://schemas.microsoft.com/office/drawing/2014/main" id="{0CEFAB70-ECAB-4B20-B8FB-CAC0588EF5B8}"/>
              </a:ext>
            </a:extLst>
          </p:cNvPr>
          <p:cNvPicPr>
            <a:picLocks noChangeAspect="1"/>
          </p:cNvPicPr>
          <p:nvPr/>
        </p:nvPicPr>
        <p:blipFill>
          <a:blip r:embed="rId3"/>
          <a:stretch>
            <a:fillRect/>
          </a:stretch>
        </p:blipFill>
        <p:spPr>
          <a:xfrm>
            <a:off x="5506063" y="1450510"/>
            <a:ext cx="6240519" cy="4636861"/>
          </a:xfrm>
          <a:prstGeom prst="rect">
            <a:avLst/>
          </a:prstGeom>
        </p:spPr>
      </p:pic>
    </p:spTree>
    <p:extLst>
      <p:ext uri="{BB962C8B-B14F-4D97-AF65-F5344CB8AC3E}">
        <p14:creationId xmlns:p14="http://schemas.microsoft.com/office/powerpoint/2010/main" val="54848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59</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Relationships between variables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97582" y="2119343"/>
            <a:ext cx="4184095" cy="2889275"/>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a:solidFill>
                  <a:srgbClr val="000000"/>
                </a:solidFill>
                <a:latin typeface="Arial"/>
                <a:cs typeface="Arial"/>
                <a:sym typeface="Arial"/>
              </a:rPr>
              <a:t>Since there is a lot of code that needs to be run in the same cell, we will discuss the purpose of each section immediately after this code block:</a:t>
            </a:r>
            <a:endParaRPr lang="en-US" sz="2667" kern="0" dirty="0">
              <a:solidFill>
                <a:srgbClr val="ED7D31"/>
              </a:solidFill>
              <a:latin typeface="Arial"/>
              <a:cs typeface="Arial"/>
              <a:sym typeface="Arial"/>
            </a:endParaRPr>
          </a:p>
        </p:txBody>
      </p:sp>
      <p:pic>
        <p:nvPicPr>
          <p:cNvPr id="12" name="Picture 11">
            <a:extLst>
              <a:ext uri="{FF2B5EF4-FFF2-40B4-BE49-F238E27FC236}">
                <a16:creationId xmlns:a16="http://schemas.microsoft.com/office/drawing/2014/main" id="{CF8BAF28-5E87-4C3B-862D-49599E94144F}"/>
              </a:ext>
            </a:extLst>
          </p:cNvPr>
          <p:cNvPicPr>
            <a:picLocks noChangeAspect="1"/>
          </p:cNvPicPr>
          <p:nvPr/>
        </p:nvPicPr>
        <p:blipFill>
          <a:blip r:embed="rId3"/>
          <a:stretch>
            <a:fillRect/>
          </a:stretch>
        </p:blipFill>
        <p:spPr>
          <a:xfrm>
            <a:off x="5667743" y="1405632"/>
            <a:ext cx="5931168" cy="4854491"/>
          </a:xfrm>
          <a:prstGeom prst="rect">
            <a:avLst/>
          </a:prstGeom>
        </p:spPr>
      </p:pic>
    </p:spTree>
    <p:extLst>
      <p:ext uri="{BB962C8B-B14F-4D97-AF65-F5344CB8AC3E}">
        <p14:creationId xmlns:p14="http://schemas.microsoft.com/office/powerpoint/2010/main" val="715547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6</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The basics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894411"/>
            <a:ext cx="10129096" cy="371014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Next, we read in the CSV file and specify the index as the date column, since we know what the data looks like from previous lessons:</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fb = </a:t>
            </a:r>
            <a:r>
              <a:rPr lang="en-US" sz="2667" kern="0" dirty="0" err="1">
                <a:solidFill>
                  <a:srgbClr val="ED7D31"/>
                </a:solidFill>
                <a:latin typeface="Arial"/>
                <a:cs typeface="Arial"/>
                <a:sym typeface="Arial"/>
              </a:rPr>
              <a:t>pd.read_csv</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     'data/fb_stock_prices_2018.csv', </a:t>
            </a:r>
          </a:p>
          <a:p>
            <a:pPr defTabSz="1219170">
              <a:buClr>
                <a:srgbClr val="000000"/>
              </a:buClr>
              <a:defRPr/>
            </a:pPr>
            <a:r>
              <a:rPr lang="en-US" sz="2667" kern="0" dirty="0">
                <a:solidFill>
                  <a:srgbClr val="ED7D31"/>
                </a:solidFill>
                <a:latin typeface="Arial"/>
                <a:cs typeface="Arial"/>
                <a:sym typeface="Arial"/>
              </a:rPr>
              <a:t>...     </a:t>
            </a:r>
            <a:r>
              <a:rPr lang="en-US" sz="2667" kern="0" dirty="0" err="1">
                <a:solidFill>
                  <a:srgbClr val="ED7D31"/>
                </a:solidFill>
                <a:latin typeface="Arial"/>
                <a:cs typeface="Arial"/>
                <a:sym typeface="Arial"/>
              </a:rPr>
              <a:t>index_col</a:t>
            </a:r>
            <a:r>
              <a:rPr lang="en-US" sz="2667" kern="0" dirty="0">
                <a:solidFill>
                  <a:srgbClr val="ED7D31"/>
                </a:solidFill>
                <a:latin typeface="Arial"/>
                <a:cs typeface="Arial"/>
                <a:sym typeface="Arial"/>
              </a:rPr>
              <a:t>='date',</a:t>
            </a:r>
          </a:p>
          <a:p>
            <a:pPr defTabSz="1219170">
              <a:buClr>
                <a:srgbClr val="000000"/>
              </a:buClr>
              <a:defRPr/>
            </a:pPr>
            <a:r>
              <a:rPr lang="en-US" sz="2667" kern="0" dirty="0">
                <a:solidFill>
                  <a:srgbClr val="ED7D31"/>
                </a:solidFill>
                <a:latin typeface="Arial"/>
                <a:cs typeface="Arial"/>
                <a:sym typeface="Arial"/>
              </a:rPr>
              <a:t>...     </a:t>
            </a:r>
            <a:r>
              <a:rPr lang="en-US" sz="2667" kern="0" dirty="0" err="1">
                <a:solidFill>
                  <a:srgbClr val="ED7D31"/>
                </a:solidFill>
                <a:latin typeface="Arial"/>
                <a:cs typeface="Arial"/>
                <a:sym typeface="Arial"/>
              </a:rPr>
              <a:t>parse_dates</a:t>
            </a:r>
            <a:r>
              <a:rPr lang="en-US" sz="2667" kern="0" dirty="0">
                <a:solidFill>
                  <a:srgbClr val="ED7D31"/>
                </a:solidFill>
                <a:latin typeface="Arial"/>
                <a:cs typeface="Arial"/>
                <a:sym typeface="Arial"/>
              </a:rPr>
              <a:t>=True</a:t>
            </a:r>
          </a:p>
          <a:p>
            <a:pPr defTabSz="1219170">
              <a:buClr>
                <a:srgbClr val="000000"/>
              </a:buClr>
              <a:defRPr/>
            </a:pPr>
            <a:r>
              <a:rPr lang="en-US" sz="2667" kern="0" dirty="0">
                <a:solidFill>
                  <a:srgbClr val="ED7D31"/>
                </a:solidFill>
                <a:latin typeface="Arial"/>
                <a:cs typeface="Arial"/>
                <a:sym typeface="Arial"/>
              </a:rPr>
              <a:t>... )</a:t>
            </a:r>
          </a:p>
        </p:txBody>
      </p:sp>
    </p:spTree>
    <p:extLst>
      <p:ext uri="{BB962C8B-B14F-4D97-AF65-F5344CB8AC3E}">
        <p14:creationId xmlns:p14="http://schemas.microsoft.com/office/powerpoint/2010/main" val="35870921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60</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Relationships between variables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923178" y="2304781"/>
            <a:ext cx="10345644" cy="2889275"/>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This can be achieved by selecting the seismic colormap and then setting the limits of the color scale to [-1, 1], since the correlation coefficient has those bounds:</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err="1">
                <a:solidFill>
                  <a:srgbClr val="ED7D31"/>
                </a:solidFill>
                <a:latin typeface="Arial"/>
                <a:cs typeface="Arial"/>
                <a:sym typeface="Arial"/>
              </a:rPr>
              <a:t>im</a:t>
            </a:r>
            <a:r>
              <a:rPr lang="en-US" sz="2667" kern="0" dirty="0">
                <a:solidFill>
                  <a:srgbClr val="ED7D31"/>
                </a:solidFill>
                <a:latin typeface="Arial"/>
                <a:cs typeface="Arial"/>
                <a:sym typeface="Arial"/>
              </a:rPr>
              <a:t> = </a:t>
            </a:r>
            <a:r>
              <a:rPr lang="en-US" sz="2667" kern="0" dirty="0" err="1">
                <a:solidFill>
                  <a:srgbClr val="ED7D31"/>
                </a:solidFill>
                <a:latin typeface="Arial"/>
                <a:cs typeface="Arial"/>
                <a:sym typeface="Arial"/>
              </a:rPr>
              <a:t>ax.matshow</a:t>
            </a:r>
            <a:r>
              <a:rPr lang="en-US" sz="2667" kern="0" dirty="0">
                <a:solidFill>
                  <a:srgbClr val="ED7D31"/>
                </a:solidFill>
                <a:latin typeface="Arial"/>
                <a:cs typeface="Arial"/>
                <a:sym typeface="Arial"/>
              </a:rPr>
              <a:t>(</a:t>
            </a:r>
            <a:r>
              <a:rPr lang="en-US" sz="2667" kern="0" dirty="0" err="1">
                <a:solidFill>
                  <a:srgbClr val="ED7D31"/>
                </a:solidFill>
                <a:latin typeface="Arial"/>
                <a:cs typeface="Arial"/>
                <a:sym typeface="Arial"/>
              </a:rPr>
              <a:t>fb_corr</a:t>
            </a:r>
            <a:r>
              <a:rPr lang="en-US" sz="2667" kern="0" dirty="0">
                <a:solidFill>
                  <a:srgbClr val="ED7D31"/>
                </a:solidFill>
                <a:latin typeface="Arial"/>
                <a:cs typeface="Arial"/>
                <a:sym typeface="Arial"/>
              </a:rPr>
              <a:t>, </a:t>
            </a:r>
            <a:r>
              <a:rPr lang="en-US" sz="2667" kern="0" dirty="0" err="1">
                <a:solidFill>
                  <a:srgbClr val="ED7D31"/>
                </a:solidFill>
                <a:latin typeface="Arial"/>
                <a:cs typeface="Arial"/>
                <a:sym typeface="Arial"/>
              </a:rPr>
              <a:t>cmap</a:t>
            </a:r>
            <a:r>
              <a:rPr lang="en-US" sz="2667" kern="0" dirty="0">
                <a:solidFill>
                  <a:srgbClr val="ED7D31"/>
                </a:solidFill>
                <a:latin typeface="Arial"/>
                <a:cs typeface="Arial"/>
                <a:sym typeface="Arial"/>
              </a:rPr>
              <a:t>='seismic')</a:t>
            </a:r>
          </a:p>
          <a:p>
            <a:pPr defTabSz="1219170">
              <a:buClr>
                <a:srgbClr val="000000"/>
              </a:buClr>
              <a:defRPr/>
            </a:pPr>
            <a:r>
              <a:rPr lang="en-US" sz="2667" kern="0" dirty="0" err="1">
                <a:solidFill>
                  <a:srgbClr val="ED7D31"/>
                </a:solidFill>
                <a:latin typeface="Arial"/>
                <a:cs typeface="Arial"/>
                <a:sym typeface="Arial"/>
              </a:rPr>
              <a:t>im.set_clim</a:t>
            </a:r>
            <a:r>
              <a:rPr lang="en-US" sz="2667" kern="0" dirty="0">
                <a:solidFill>
                  <a:srgbClr val="ED7D31"/>
                </a:solidFill>
                <a:latin typeface="Arial"/>
                <a:cs typeface="Arial"/>
                <a:sym typeface="Arial"/>
              </a:rPr>
              <a:t>(-1, 1) # set the bounds of the color scale</a:t>
            </a:r>
          </a:p>
          <a:p>
            <a:pPr defTabSz="1219170">
              <a:buClr>
                <a:srgbClr val="000000"/>
              </a:buClr>
              <a:defRPr/>
            </a:pPr>
            <a:r>
              <a:rPr lang="en-US" sz="2667" kern="0" dirty="0" err="1">
                <a:solidFill>
                  <a:srgbClr val="ED7D31"/>
                </a:solidFill>
                <a:latin typeface="Arial"/>
                <a:cs typeface="Arial"/>
                <a:sym typeface="Arial"/>
              </a:rPr>
              <a:t>fig.colorbar</a:t>
            </a:r>
            <a:r>
              <a:rPr lang="en-US" sz="2667" kern="0" dirty="0">
                <a:solidFill>
                  <a:srgbClr val="ED7D31"/>
                </a:solidFill>
                <a:latin typeface="Arial"/>
                <a:cs typeface="Arial"/>
                <a:sym typeface="Arial"/>
              </a:rPr>
              <a:t>(</a:t>
            </a:r>
            <a:r>
              <a:rPr lang="en-US" sz="2667" kern="0" dirty="0" err="1">
                <a:solidFill>
                  <a:srgbClr val="ED7D31"/>
                </a:solidFill>
                <a:latin typeface="Arial"/>
                <a:cs typeface="Arial"/>
                <a:sym typeface="Arial"/>
              </a:rPr>
              <a:t>im</a:t>
            </a:r>
            <a:r>
              <a:rPr lang="en-US" sz="2667" kern="0" dirty="0">
                <a:solidFill>
                  <a:srgbClr val="ED7D31"/>
                </a:solidFill>
                <a:latin typeface="Arial"/>
                <a:cs typeface="Arial"/>
                <a:sym typeface="Arial"/>
              </a:rPr>
              <a:t>) # add the </a:t>
            </a:r>
            <a:r>
              <a:rPr lang="en-US" sz="2667" kern="0" dirty="0" err="1">
                <a:solidFill>
                  <a:srgbClr val="ED7D31"/>
                </a:solidFill>
                <a:latin typeface="Arial"/>
                <a:cs typeface="Arial"/>
                <a:sym typeface="Arial"/>
              </a:rPr>
              <a:t>colorbar</a:t>
            </a:r>
            <a:r>
              <a:rPr lang="en-US" sz="2667" kern="0" dirty="0">
                <a:solidFill>
                  <a:srgbClr val="ED7D31"/>
                </a:solidFill>
                <a:latin typeface="Arial"/>
                <a:cs typeface="Arial"/>
                <a:sym typeface="Arial"/>
              </a:rPr>
              <a:t> to the figure</a:t>
            </a:r>
          </a:p>
        </p:txBody>
      </p:sp>
    </p:spTree>
    <p:extLst>
      <p:ext uri="{BB962C8B-B14F-4D97-AF65-F5344CB8AC3E}">
        <p14:creationId xmlns:p14="http://schemas.microsoft.com/office/powerpoint/2010/main" val="23354198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61</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Relationships between variables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923178" y="2099597"/>
            <a:ext cx="10345644" cy="3299707"/>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To be able to read the resulting heatmap, we need to label the rows and columns with the names of the variables in our data:</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labels = [</a:t>
            </a:r>
            <a:r>
              <a:rPr lang="en-US" sz="2667" kern="0" dirty="0" err="1">
                <a:solidFill>
                  <a:srgbClr val="ED7D31"/>
                </a:solidFill>
                <a:latin typeface="Arial"/>
                <a:cs typeface="Arial"/>
                <a:sym typeface="Arial"/>
              </a:rPr>
              <a:t>col.lower</a:t>
            </a:r>
            <a:r>
              <a:rPr lang="en-US" sz="2667" kern="0" dirty="0">
                <a:solidFill>
                  <a:srgbClr val="ED7D31"/>
                </a:solidFill>
                <a:latin typeface="Arial"/>
                <a:cs typeface="Arial"/>
                <a:sym typeface="Arial"/>
              </a:rPr>
              <a:t>() for col in </a:t>
            </a:r>
            <a:r>
              <a:rPr lang="en-US" sz="2667" kern="0" dirty="0" err="1">
                <a:solidFill>
                  <a:srgbClr val="ED7D31"/>
                </a:solidFill>
                <a:latin typeface="Arial"/>
                <a:cs typeface="Arial"/>
                <a:sym typeface="Arial"/>
              </a:rPr>
              <a:t>fb_corr.columns</a:t>
            </a:r>
            <a:r>
              <a:rPr lang="en-US" sz="2667" kern="0" dirty="0">
                <a:solidFill>
                  <a:srgbClr val="ED7D31"/>
                </a:solidFill>
                <a:latin typeface="Arial"/>
                <a:cs typeface="Arial"/>
                <a:sym typeface="Arial"/>
              </a:rPr>
              <a:t>]</a:t>
            </a:r>
          </a:p>
          <a:p>
            <a:pPr defTabSz="1219170">
              <a:buClr>
                <a:srgbClr val="000000"/>
              </a:buClr>
              <a:defRPr/>
            </a:pPr>
            <a:r>
              <a:rPr lang="en-US" sz="2667" kern="0" dirty="0" err="1">
                <a:solidFill>
                  <a:srgbClr val="ED7D31"/>
                </a:solidFill>
                <a:latin typeface="Arial"/>
                <a:cs typeface="Arial"/>
                <a:sym typeface="Arial"/>
              </a:rPr>
              <a:t>ax.set_xticks</a:t>
            </a:r>
            <a:r>
              <a:rPr lang="en-US" sz="2667" kern="0" dirty="0">
                <a:solidFill>
                  <a:srgbClr val="ED7D31"/>
                </a:solidFill>
                <a:latin typeface="Arial"/>
                <a:cs typeface="Arial"/>
                <a:sym typeface="Arial"/>
              </a:rPr>
              <a:t>(</a:t>
            </a:r>
            <a:r>
              <a:rPr lang="en-US" sz="2667" kern="0" dirty="0" err="1">
                <a:solidFill>
                  <a:srgbClr val="ED7D31"/>
                </a:solidFill>
                <a:latin typeface="Arial"/>
                <a:cs typeface="Arial"/>
                <a:sym typeface="Arial"/>
              </a:rPr>
              <a:t>ax.get_xticks</a:t>
            </a:r>
            <a:r>
              <a:rPr lang="en-US" sz="2667" kern="0" dirty="0">
                <a:solidFill>
                  <a:srgbClr val="ED7D31"/>
                </a:solidFill>
                <a:latin typeface="Arial"/>
                <a:cs typeface="Arial"/>
                <a:sym typeface="Arial"/>
              </a:rPr>
              <a:t>()[1:-1]) # to handle matplotlib bug</a:t>
            </a:r>
          </a:p>
          <a:p>
            <a:pPr defTabSz="1219170">
              <a:buClr>
                <a:srgbClr val="000000"/>
              </a:buClr>
              <a:defRPr/>
            </a:pPr>
            <a:r>
              <a:rPr lang="en-US" sz="2667" kern="0" dirty="0" err="1">
                <a:solidFill>
                  <a:srgbClr val="ED7D31"/>
                </a:solidFill>
                <a:latin typeface="Arial"/>
                <a:cs typeface="Arial"/>
                <a:sym typeface="Arial"/>
              </a:rPr>
              <a:t>ax.set_xticklabels</a:t>
            </a:r>
            <a:r>
              <a:rPr lang="en-US" sz="2667" kern="0" dirty="0">
                <a:solidFill>
                  <a:srgbClr val="ED7D31"/>
                </a:solidFill>
                <a:latin typeface="Arial"/>
                <a:cs typeface="Arial"/>
                <a:sym typeface="Arial"/>
              </a:rPr>
              <a:t>(labels, rotation=45)</a:t>
            </a:r>
          </a:p>
          <a:p>
            <a:pPr defTabSz="1219170">
              <a:buClr>
                <a:srgbClr val="000000"/>
              </a:buClr>
              <a:defRPr/>
            </a:pPr>
            <a:r>
              <a:rPr lang="en-US" sz="2667" kern="0" dirty="0" err="1">
                <a:solidFill>
                  <a:srgbClr val="ED7D31"/>
                </a:solidFill>
                <a:latin typeface="Arial"/>
                <a:cs typeface="Arial"/>
                <a:sym typeface="Arial"/>
              </a:rPr>
              <a:t>ax.set_yticks</a:t>
            </a:r>
            <a:r>
              <a:rPr lang="en-US" sz="2667" kern="0" dirty="0">
                <a:solidFill>
                  <a:srgbClr val="ED7D31"/>
                </a:solidFill>
                <a:latin typeface="Arial"/>
                <a:cs typeface="Arial"/>
                <a:sym typeface="Arial"/>
              </a:rPr>
              <a:t>(</a:t>
            </a:r>
            <a:r>
              <a:rPr lang="en-US" sz="2667" kern="0" dirty="0" err="1">
                <a:solidFill>
                  <a:srgbClr val="ED7D31"/>
                </a:solidFill>
                <a:latin typeface="Arial"/>
                <a:cs typeface="Arial"/>
                <a:sym typeface="Arial"/>
              </a:rPr>
              <a:t>ax.get_yticks</a:t>
            </a:r>
            <a:r>
              <a:rPr lang="en-US" sz="2667" kern="0" dirty="0">
                <a:solidFill>
                  <a:srgbClr val="ED7D31"/>
                </a:solidFill>
                <a:latin typeface="Arial"/>
                <a:cs typeface="Arial"/>
                <a:sym typeface="Arial"/>
              </a:rPr>
              <a:t>()[1:-1]) # to handle matplotlib bug</a:t>
            </a:r>
          </a:p>
          <a:p>
            <a:pPr defTabSz="1219170">
              <a:buClr>
                <a:srgbClr val="000000"/>
              </a:buClr>
              <a:defRPr/>
            </a:pPr>
            <a:r>
              <a:rPr lang="en-US" sz="2667" kern="0" dirty="0" err="1">
                <a:solidFill>
                  <a:srgbClr val="ED7D31"/>
                </a:solidFill>
                <a:latin typeface="Arial"/>
                <a:cs typeface="Arial"/>
                <a:sym typeface="Arial"/>
              </a:rPr>
              <a:t>ax.set_yticklabels</a:t>
            </a:r>
            <a:r>
              <a:rPr lang="en-US" sz="2667" kern="0" dirty="0">
                <a:solidFill>
                  <a:srgbClr val="ED7D31"/>
                </a:solidFill>
                <a:latin typeface="Arial"/>
                <a:cs typeface="Arial"/>
                <a:sym typeface="Arial"/>
              </a:rPr>
              <a:t>(labels)</a:t>
            </a:r>
          </a:p>
        </p:txBody>
      </p:sp>
    </p:spTree>
    <p:extLst>
      <p:ext uri="{BB962C8B-B14F-4D97-AF65-F5344CB8AC3E}">
        <p14:creationId xmlns:p14="http://schemas.microsoft.com/office/powerpoint/2010/main" val="30611686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62</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Relationships between variables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923178" y="1484044"/>
            <a:ext cx="10345644" cy="4531006"/>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For this plot, we placed white, center-aligned text indicating the value of the Pearson correlation coefficient for each variable combination:</a:t>
            </a:r>
          </a:p>
          <a:p>
            <a:pPr defTabSz="1219170">
              <a:buClr>
                <a:srgbClr val="000000"/>
              </a:buClr>
              <a:defRPr/>
            </a:pPr>
            <a:r>
              <a:rPr lang="en-US" sz="2667" kern="0" dirty="0">
                <a:solidFill>
                  <a:srgbClr val="ED7D31"/>
                </a:solidFill>
                <a:latin typeface="Arial"/>
                <a:cs typeface="Arial"/>
                <a:sym typeface="Arial"/>
              </a:rPr>
              <a:t># iterate over the matrix </a:t>
            </a:r>
          </a:p>
          <a:p>
            <a:pPr defTabSz="1219170">
              <a:buClr>
                <a:srgbClr val="000000"/>
              </a:buClr>
              <a:defRPr/>
            </a:pPr>
            <a:r>
              <a:rPr lang="en-US" sz="2667" kern="0" dirty="0">
                <a:solidFill>
                  <a:srgbClr val="ED7D31"/>
                </a:solidFill>
                <a:latin typeface="Arial"/>
                <a:cs typeface="Arial"/>
                <a:sym typeface="Arial"/>
              </a:rPr>
              <a:t>for (</a:t>
            </a:r>
            <a:r>
              <a:rPr lang="en-US" sz="2667" kern="0" dirty="0" err="1">
                <a:solidFill>
                  <a:srgbClr val="ED7D31"/>
                </a:solidFill>
                <a:latin typeface="Arial"/>
                <a:cs typeface="Arial"/>
                <a:sym typeface="Arial"/>
              </a:rPr>
              <a:t>i</a:t>
            </a:r>
            <a:r>
              <a:rPr lang="en-US" sz="2667" kern="0" dirty="0">
                <a:solidFill>
                  <a:srgbClr val="ED7D31"/>
                </a:solidFill>
                <a:latin typeface="Arial"/>
                <a:cs typeface="Arial"/>
                <a:sym typeface="Arial"/>
              </a:rPr>
              <a:t>, j), </a:t>
            </a:r>
            <a:r>
              <a:rPr lang="en-US" sz="2667" kern="0" dirty="0" err="1">
                <a:solidFill>
                  <a:srgbClr val="ED7D31"/>
                </a:solidFill>
                <a:latin typeface="Arial"/>
                <a:cs typeface="Arial"/>
                <a:sym typeface="Arial"/>
              </a:rPr>
              <a:t>coef</a:t>
            </a:r>
            <a:r>
              <a:rPr lang="en-US" sz="2667" kern="0" dirty="0">
                <a:solidFill>
                  <a:srgbClr val="ED7D31"/>
                </a:solidFill>
                <a:latin typeface="Arial"/>
                <a:cs typeface="Arial"/>
                <a:sym typeface="Arial"/>
              </a:rPr>
              <a:t> in </a:t>
            </a:r>
            <a:r>
              <a:rPr lang="en-US" sz="2667" kern="0" dirty="0" err="1">
                <a:solidFill>
                  <a:srgbClr val="ED7D31"/>
                </a:solidFill>
                <a:latin typeface="Arial"/>
                <a:cs typeface="Arial"/>
                <a:sym typeface="Arial"/>
              </a:rPr>
              <a:t>np.ndenumerate</a:t>
            </a:r>
            <a:r>
              <a:rPr lang="en-US" sz="2667" kern="0" dirty="0">
                <a:solidFill>
                  <a:srgbClr val="ED7D31"/>
                </a:solidFill>
                <a:latin typeface="Arial"/>
                <a:cs typeface="Arial"/>
                <a:sym typeface="Arial"/>
              </a:rPr>
              <a:t>(</a:t>
            </a:r>
            <a:r>
              <a:rPr lang="en-US" sz="2667" kern="0" dirty="0" err="1">
                <a:solidFill>
                  <a:srgbClr val="ED7D31"/>
                </a:solidFill>
                <a:latin typeface="Arial"/>
                <a:cs typeface="Arial"/>
                <a:sym typeface="Arial"/>
              </a:rPr>
              <a:t>fb_corr</a:t>
            </a:r>
            <a:r>
              <a:rPr lang="en-US" sz="2667" kern="0" dirty="0">
                <a:solidFill>
                  <a:srgbClr val="ED7D31"/>
                </a:solidFill>
                <a:latin typeface="Arial"/>
                <a:cs typeface="Arial"/>
                <a:sym typeface="Arial"/>
              </a:rPr>
              <a:t>): </a:t>
            </a:r>
          </a:p>
          <a:p>
            <a:pPr defTabSz="1219170">
              <a:buClr>
                <a:srgbClr val="000000"/>
              </a:buClr>
              <a:defRPr/>
            </a:pPr>
            <a:r>
              <a:rPr lang="en-US" sz="2667" kern="0" dirty="0">
                <a:solidFill>
                  <a:srgbClr val="ED7D31"/>
                </a:solidFill>
                <a:latin typeface="Arial"/>
                <a:cs typeface="Arial"/>
                <a:sym typeface="Arial"/>
              </a:rPr>
              <a:t>    </a:t>
            </a:r>
            <a:r>
              <a:rPr lang="en-US" sz="2667" kern="0" dirty="0" err="1">
                <a:solidFill>
                  <a:srgbClr val="ED7D31"/>
                </a:solidFill>
                <a:latin typeface="Arial"/>
                <a:cs typeface="Arial"/>
                <a:sym typeface="Arial"/>
              </a:rPr>
              <a:t>ax.text</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        </a:t>
            </a:r>
            <a:r>
              <a:rPr lang="en-US" sz="2667" kern="0" dirty="0" err="1">
                <a:solidFill>
                  <a:srgbClr val="ED7D31"/>
                </a:solidFill>
                <a:latin typeface="Arial"/>
                <a:cs typeface="Arial"/>
                <a:sym typeface="Arial"/>
              </a:rPr>
              <a:t>i</a:t>
            </a:r>
            <a:r>
              <a:rPr lang="en-US" sz="2667" kern="0" dirty="0">
                <a:solidFill>
                  <a:srgbClr val="ED7D31"/>
                </a:solidFill>
                <a:latin typeface="Arial"/>
                <a:cs typeface="Arial"/>
                <a:sym typeface="Arial"/>
              </a:rPr>
              <a:t>, j, </a:t>
            </a:r>
          </a:p>
          <a:p>
            <a:pPr defTabSz="1219170">
              <a:buClr>
                <a:srgbClr val="000000"/>
              </a:buClr>
              <a:defRPr/>
            </a:pPr>
            <a:r>
              <a:rPr lang="en-US" sz="2667" kern="0" dirty="0">
                <a:solidFill>
                  <a:srgbClr val="ED7D31"/>
                </a:solidFill>
                <a:latin typeface="Arial"/>
                <a:cs typeface="Arial"/>
                <a:sym typeface="Arial"/>
              </a:rPr>
              <a:t>        </a:t>
            </a:r>
            <a:r>
              <a:rPr lang="en-US" sz="2667" kern="0" dirty="0" err="1">
                <a:solidFill>
                  <a:srgbClr val="ED7D31"/>
                </a:solidFill>
                <a:latin typeface="Arial"/>
                <a:cs typeface="Arial"/>
                <a:sym typeface="Arial"/>
              </a:rPr>
              <a:t>fr</a:t>
            </a:r>
            <a:r>
              <a:rPr lang="en-US" sz="2667" kern="0" dirty="0">
                <a:solidFill>
                  <a:srgbClr val="ED7D31"/>
                </a:solidFill>
                <a:latin typeface="Arial"/>
                <a:cs typeface="Arial"/>
                <a:sym typeface="Arial"/>
              </a:rPr>
              <a:t>'$\rho$ = {coef:.2f}', # raw (r), format (f) string</a:t>
            </a:r>
          </a:p>
          <a:p>
            <a:pPr defTabSz="1219170">
              <a:buClr>
                <a:srgbClr val="000000"/>
              </a:buClr>
              <a:defRPr/>
            </a:pPr>
            <a:r>
              <a:rPr lang="en-US" sz="2667" kern="0" dirty="0">
                <a:solidFill>
                  <a:srgbClr val="ED7D31"/>
                </a:solidFill>
                <a:latin typeface="Arial"/>
                <a:cs typeface="Arial"/>
                <a:sym typeface="Arial"/>
              </a:rPr>
              <a:t>        ha='center', </a:t>
            </a:r>
            <a:r>
              <a:rPr lang="en-US" sz="2667" kern="0" dirty="0" err="1">
                <a:solidFill>
                  <a:srgbClr val="ED7D31"/>
                </a:solidFill>
                <a:latin typeface="Arial"/>
                <a:cs typeface="Arial"/>
                <a:sym typeface="Arial"/>
              </a:rPr>
              <a:t>va</a:t>
            </a:r>
            <a:r>
              <a:rPr lang="en-US" sz="2667" kern="0" dirty="0">
                <a:solidFill>
                  <a:srgbClr val="ED7D31"/>
                </a:solidFill>
                <a:latin typeface="Arial"/>
                <a:cs typeface="Arial"/>
                <a:sym typeface="Arial"/>
              </a:rPr>
              <a:t>='center', </a:t>
            </a:r>
          </a:p>
          <a:p>
            <a:pPr defTabSz="1219170">
              <a:buClr>
                <a:srgbClr val="000000"/>
              </a:buClr>
              <a:defRPr/>
            </a:pPr>
            <a:r>
              <a:rPr lang="en-US" sz="2667" kern="0" dirty="0">
                <a:solidFill>
                  <a:srgbClr val="ED7D31"/>
                </a:solidFill>
                <a:latin typeface="Arial"/>
                <a:cs typeface="Arial"/>
                <a:sym typeface="Arial"/>
              </a:rPr>
              <a:t>        color='white', </a:t>
            </a:r>
            <a:r>
              <a:rPr lang="en-US" sz="2667" kern="0" dirty="0" err="1">
                <a:solidFill>
                  <a:srgbClr val="ED7D31"/>
                </a:solidFill>
                <a:latin typeface="Arial"/>
                <a:cs typeface="Arial"/>
                <a:sym typeface="Arial"/>
              </a:rPr>
              <a:t>fontsize</a:t>
            </a:r>
            <a:r>
              <a:rPr lang="en-US" sz="2667" kern="0" dirty="0">
                <a:solidFill>
                  <a:srgbClr val="ED7D31"/>
                </a:solidFill>
                <a:latin typeface="Arial"/>
                <a:cs typeface="Arial"/>
                <a:sym typeface="Arial"/>
              </a:rPr>
              <a:t>=14</a:t>
            </a:r>
          </a:p>
          <a:p>
            <a:pPr defTabSz="1219170">
              <a:buClr>
                <a:srgbClr val="000000"/>
              </a:buClr>
              <a:defRPr/>
            </a:pPr>
            <a:r>
              <a:rPr lang="en-US" sz="2667" kern="0" dirty="0">
                <a:solidFill>
                  <a:srgbClr val="ED7D31"/>
                </a:solidFill>
                <a:latin typeface="Arial"/>
                <a:cs typeface="Arial"/>
                <a:sym typeface="Arial"/>
              </a:rPr>
              <a:t>    )</a:t>
            </a:r>
          </a:p>
        </p:txBody>
      </p:sp>
    </p:spTree>
    <p:extLst>
      <p:ext uri="{BB962C8B-B14F-4D97-AF65-F5344CB8AC3E}">
        <p14:creationId xmlns:p14="http://schemas.microsoft.com/office/powerpoint/2010/main" val="16242570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63</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Relationships between variables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857631" y="2827479"/>
            <a:ext cx="4294475" cy="2068409"/>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This results in an annotated heatmap showing the correlations between the variables in the Facebook dataset:</a:t>
            </a:r>
            <a:endParaRPr lang="en-US" sz="2667" kern="0" dirty="0">
              <a:solidFill>
                <a:srgbClr val="ED7D31"/>
              </a:solidFill>
              <a:latin typeface="Arial"/>
              <a:cs typeface="Arial"/>
              <a:sym typeface="Arial"/>
            </a:endParaRPr>
          </a:p>
        </p:txBody>
      </p:sp>
      <p:pic>
        <p:nvPicPr>
          <p:cNvPr id="13" name="Picture 12">
            <a:extLst>
              <a:ext uri="{FF2B5EF4-FFF2-40B4-BE49-F238E27FC236}">
                <a16:creationId xmlns:a16="http://schemas.microsoft.com/office/drawing/2014/main" id="{14340832-285C-4260-93D6-C9E0BA1373EE}"/>
              </a:ext>
            </a:extLst>
          </p:cNvPr>
          <p:cNvPicPr>
            <a:picLocks noChangeAspect="1"/>
          </p:cNvPicPr>
          <p:nvPr/>
        </p:nvPicPr>
        <p:blipFill>
          <a:blip r:embed="rId3"/>
          <a:stretch>
            <a:fillRect/>
          </a:stretch>
        </p:blipFill>
        <p:spPr>
          <a:xfrm>
            <a:off x="5627080" y="1462923"/>
            <a:ext cx="5883561" cy="4797200"/>
          </a:xfrm>
          <a:prstGeom prst="rect">
            <a:avLst/>
          </a:prstGeom>
        </p:spPr>
      </p:pic>
    </p:spTree>
    <p:extLst>
      <p:ext uri="{BB962C8B-B14F-4D97-AF65-F5344CB8AC3E}">
        <p14:creationId xmlns:p14="http://schemas.microsoft.com/office/powerpoint/2010/main" val="1579215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64</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Distributions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894411"/>
            <a:ext cx="10129096" cy="371014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 Let's take a look at the histogram of daily volume traded in Facebook stock:</a:t>
            </a:r>
          </a:p>
          <a:p>
            <a:pPr defTabSz="1219170">
              <a:buClr>
                <a:srgbClr val="000000"/>
              </a:buCl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fb.volume.plot</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     kind='hist', </a:t>
            </a:r>
          </a:p>
          <a:p>
            <a:pPr defTabSz="1219170">
              <a:buClr>
                <a:srgbClr val="000000"/>
              </a:buClr>
              <a:defRPr/>
            </a:pPr>
            <a:r>
              <a:rPr lang="en-US" sz="2667" kern="0" dirty="0">
                <a:solidFill>
                  <a:srgbClr val="ED7D31"/>
                </a:solidFill>
                <a:latin typeface="Arial"/>
                <a:cs typeface="Arial"/>
                <a:sym typeface="Arial"/>
              </a:rPr>
              <a:t>...     title='Histogram of Daily Volume Traded '</a:t>
            </a:r>
          </a:p>
          <a:p>
            <a:pPr defTabSz="1219170">
              <a:buClr>
                <a:srgbClr val="000000"/>
              </a:buClr>
              <a:defRPr/>
            </a:pPr>
            <a:r>
              <a:rPr lang="en-US" sz="2667" kern="0" dirty="0">
                <a:solidFill>
                  <a:srgbClr val="ED7D31"/>
                </a:solidFill>
                <a:latin typeface="Arial"/>
                <a:cs typeface="Arial"/>
                <a:sym typeface="Arial"/>
              </a:rPr>
              <a:t>...           'in Facebook Stock'</a:t>
            </a:r>
          </a:p>
          <a:p>
            <a:pPr defTabSz="1219170">
              <a:buClr>
                <a:srgbClr val="000000"/>
              </a:buClr>
              <a:defRPr/>
            </a:pPr>
            <a:r>
              <a:rPr lang="en-US" sz="2667" kern="0" dirty="0">
                <a:solidFill>
                  <a:srgbClr val="ED7D31"/>
                </a:solidFill>
                <a:latin typeface="Arial"/>
                <a:cs typeface="Arial"/>
                <a:sym typeface="Arial"/>
              </a:rPr>
              <a:t>... )</a:t>
            </a: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plt.xlabel</a:t>
            </a:r>
            <a:r>
              <a:rPr lang="en-US" sz="2667" kern="0" dirty="0">
                <a:solidFill>
                  <a:srgbClr val="ED7D31"/>
                </a:solidFill>
                <a:latin typeface="Arial"/>
                <a:cs typeface="Arial"/>
                <a:sym typeface="Arial"/>
              </a:rPr>
              <a:t>('Volume traded') # label x-axis (see </a:t>
            </a:r>
            <a:r>
              <a:rPr lang="en-US" sz="2667" kern="0" dirty="0" err="1">
                <a:solidFill>
                  <a:srgbClr val="ED7D31"/>
                </a:solidFill>
                <a:latin typeface="Arial"/>
                <a:cs typeface="Arial"/>
                <a:sym typeface="Arial"/>
              </a:rPr>
              <a:t>ch</a:t>
            </a:r>
            <a:r>
              <a:rPr lang="en-US" sz="2667" kern="0" dirty="0">
                <a:solidFill>
                  <a:srgbClr val="ED7D31"/>
                </a:solidFill>
                <a:latin typeface="Arial"/>
                <a:cs typeface="Arial"/>
                <a:sym typeface="Arial"/>
              </a:rPr>
              <a:t> 6)</a:t>
            </a:r>
          </a:p>
        </p:txBody>
      </p:sp>
    </p:spTree>
    <p:extLst>
      <p:ext uri="{BB962C8B-B14F-4D97-AF65-F5344CB8AC3E}">
        <p14:creationId xmlns:p14="http://schemas.microsoft.com/office/powerpoint/2010/main" val="8936816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65</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Distributions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677491" y="1894412"/>
            <a:ext cx="4595627" cy="371014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Recall that in Aggregating Pandas DataFrames, when we discussed binning and looked at low, medium, and high volume traded, almost all of the data fell in the low bucket, which aligns with what we see in this histogram:</a:t>
            </a:r>
            <a:endParaRPr lang="en-US" sz="2667" kern="0" dirty="0">
              <a:solidFill>
                <a:srgbClr val="ED7D31"/>
              </a:solidFill>
              <a:latin typeface="Arial"/>
              <a:cs typeface="Arial"/>
              <a:sym typeface="Arial"/>
            </a:endParaRPr>
          </a:p>
        </p:txBody>
      </p:sp>
      <p:pic>
        <p:nvPicPr>
          <p:cNvPr id="2" name="Picture 1">
            <a:extLst>
              <a:ext uri="{FF2B5EF4-FFF2-40B4-BE49-F238E27FC236}">
                <a16:creationId xmlns:a16="http://schemas.microsoft.com/office/drawing/2014/main" id="{071F6DF6-F5A5-497F-9E8E-81B4B4998281}"/>
              </a:ext>
            </a:extLst>
          </p:cNvPr>
          <p:cNvPicPr>
            <a:picLocks noChangeAspect="1"/>
          </p:cNvPicPr>
          <p:nvPr/>
        </p:nvPicPr>
        <p:blipFill>
          <a:blip r:embed="rId3"/>
          <a:stretch>
            <a:fillRect/>
          </a:stretch>
        </p:blipFill>
        <p:spPr>
          <a:xfrm>
            <a:off x="5627079" y="1625599"/>
            <a:ext cx="6274757" cy="4288503"/>
          </a:xfrm>
          <a:prstGeom prst="rect">
            <a:avLst/>
          </a:prstGeom>
        </p:spPr>
      </p:pic>
    </p:spTree>
    <p:extLst>
      <p:ext uri="{BB962C8B-B14F-4D97-AF65-F5344CB8AC3E}">
        <p14:creationId xmlns:p14="http://schemas.microsoft.com/office/powerpoint/2010/main" val="3067994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66</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Distributions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620943" y="1383232"/>
            <a:ext cx="10754148" cy="124754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Given that we have many different measurement techniques for earthquakes (the </a:t>
            </a:r>
            <a:r>
              <a:rPr lang="en-US" sz="2667" kern="0" dirty="0" err="1">
                <a:solidFill>
                  <a:srgbClr val="000000"/>
                </a:solidFill>
                <a:latin typeface="Arial"/>
                <a:cs typeface="Arial"/>
                <a:sym typeface="Arial"/>
              </a:rPr>
              <a:t>magType</a:t>
            </a:r>
            <a:r>
              <a:rPr lang="en-US" sz="2667" kern="0" dirty="0">
                <a:solidFill>
                  <a:srgbClr val="000000"/>
                </a:solidFill>
                <a:latin typeface="Arial"/>
                <a:cs typeface="Arial"/>
                <a:sym typeface="Arial"/>
              </a:rPr>
              <a:t> column), we may be interested in comparing the different ranges of magnitudes they yield:</a:t>
            </a:r>
            <a:endParaRPr lang="en-US" sz="2667" kern="0" dirty="0">
              <a:solidFill>
                <a:srgbClr val="ED7D31"/>
              </a:solidFill>
              <a:latin typeface="Arial"/>
              <a:cs typeface="Arial"/>
              <a:sym typeface="Arial"/>
            </a:endParaRPr>
          </a:p>
        </p:txBody>
      </p:sp>
      <p:pic>
        <p:nvPicPr>
          <p:cNvPr id="6" name="Picture 5">
            <a:extLst>
              <a:ext uri="{FF2B5EF4-FFF2-40B4-BE49-F238E27FC236}">
                <a16:creationId xmlns:a16="http://schemas.microsoft.com/office/drawing/2014/main" id="{06DA3AE9-FC66-4D05-B413-EF728DEB6C27}"/>
              </a:ext>
            </a:extLst>
          </p:cNvPr>
          <p:cNvPicPr>
            <a:picLocks noChangeAspect="1"/>
          </p:cNvPicPr>
          <p:nvPr/>
        </p:nvPicPr>
        <p:blipFill>
          <a:blip r:embed="rId3"/>
          <a:stretch>
            <a:fillRect/>
          </a:stretch>
        </p:blipFill>
        <p:spPr>
          <a:xfrm>
            <a:off x="2645697" y="2630583"/>
            <a:ext cx="6900607" cy="3629540"/>
          </a:xfrm>
          <a:prstGeom prst="rect">
            <a:avLst/>
          </a:prstGeom>
        </p:spPr>
      </p:pic>
    </p:spTree>
    <p:extLst>
      <p:ext uri="{BB962C8B-B14F-4D97-AF65-F5344CB8AC3E}">
        <p14:creationId xmlns:p14="http://schemas.microsoft.com/office/powerpoint/2010/main" val="7098478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67</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Distributions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620943" y="1383232"/>
            <a:ext cx="10754148" cy="124754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a:solidFill>
                  <a:srgbClr val="000000"/>
                </a:solidFill>
                <a:latin typeface="Arial"/>
                <a:cs typeface="Arial"/>
                <a:sym typeface="Arial"/>
              </a:rPr>
              <a:t>This shows us that ml is the most common magType, followed by md, and that they yield similar ranges of magnitudes; however, mb, which is the third-most common, yields higher magnitudes:</a:t>
            </a:r>
            <a:endParaRPr lang="en-US" sz="2667" kern="0" dirty="0">
              <a:solidFill>
                <a:srgbClr val="ED7D31"/>
              </a:solidFill>
              <a:latin typeface="Arial"/>
              <a:cs typeface="Arial"/>
              <a:sym typeface="Arial"/>
            </a:endParaRPr>
          </a:p>
        </p:txBody>
      </p:sp>
      <p:pic>
        <p:nvPicPr>
          <p:cNvPr id="7" name="Picture 6">
            <a:extLst>
              <a:ext uri="{FF2B5EF4-FFF2-40B4-BE49-F238E27FC236}">
                <a16:creationId xmlns:a16="http://schemas.microsoft.com/office/drawing/2014/main" id="{61CE0AEF-6A71-46DE-ACA9-51D0EAC12AB6}"/>
              </a:ext>
            </a:extLst>
          </p:cNvPr>
          <p:cNvPicPr>
            <a:picLocks noChangeAspect="1"/>
          </p:cNvPicPr>
          <p:nvPr/>
        </p:nvPicPr>
        <p:blipFill>
          <a:blip r:embed="rId3"/>
          <a:stretch>
            <a:fillRect/>
          </a:stretch>
        </p:blipFill>
        <p:spPr>
          <a:xfrm>
            <a:off x="3306728" y="2710461"/>
            <a:ext cx="5578544" cy="3549663"/>
          </a:xfrm>
          <a:prstGeom prst="rect">
            <a:avLst/>
          </a:prstGeom>
        </p:spPr>
      </p:pic>
    </p:spTree>
    <p:extLst>
      <p:ext uri="{BB962C8B-B14F-4D97-AF65-F5344CB8AC3E}">
        <p14:creationId xmlns:p14="http://schemas.microsoft.com/office/powerpoint/2010/main" val="14347926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68</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Distributions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817589" y="2304781"/>
            <a:ext cx="10754148" cy="2889275"/>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Note that we can pass either kind='</a:t>
            </a:r>
            <a:r>
              <a:rPr lang="en-US" sz="2667" kern="0" dirty="0" err="1">
                <a:solidFill>
                  <a:srgbClr val="000000"/>
                </a:solidFill>
                <a:latin typeface="Arial"/>
                <a:cs typeface="Arial"/>
                <a:sym typeface="Arial"/>
              </a:rPr>
              <a:t>kde</a:t>
            </a:r>
            <a:r>
              <a:rPr lang="en-US" sz="2667" kern="0" dirty="0">
                <a:solidFill>
                  <a:srgbClr val="000000"/>
                </a:solidFill>
                <a:latin typeface="Arial"/>
                <a:cs typeface="Arial"/>
                <a:sym typeface="Arial"/>
              </a:rPr>
              <a:t>' or kind='density':</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fb.high.plot</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     kind='</a:t>
            </a:r>
            <a:r>
              <a:rPr lang="en-US" sz="2667" kern="0" dirty="0" err="1">
                <a:solidFill>
                  <a:srgbClr val="ED7D31"/>
                </a:solidFill>
                <a:latin typeface="Arial"/>
                <a:cs typeface="Arial"/>
                <a:sym typeface="Arial"/>
              </a:rPr>
              <a:t>kde</a:t>
            </a:r>
            <a:r>
              <a:rPr lang="en-US" sz="2667" kern="0" dirty="0">
                <a:solidFill>
                  <a:srgbClr val="ED7D31"/>
                </a:solidFill>
                <a:latin typeface="Arial"/>
                <a:cs typeface="Arial"/>
                <a:sym typeface="Arial"/>
              </a:rPr>
              <a:t>', </a:t>
            </a:r>
          </a:p>
          <a:p>
            <a:pPr defTabSz="1219170">
              <a:buClr>
                <a:srgbClr val="000000"/>
              </a:buClr>
              <a:defRPr/>
            </a:pPr>
            <a:r>
              <a:rPr lang="en-US" sz="2667" kern="0" dirty="0">
                <a:solidFill>
                  <a:srgbClr val="ED7D31"/>
                </a:solidFill>
                <a:latin typeface="Arial"/>
                <a:cs typeface="Arial"/>
                <a:sym typeface="Arial"/>
              </a:rPr>
              <a:t>...     title='KDE of Daily High Price for Facebook Stock'</a:t>
            </a:r>
          </a:p>
          <a:p>
            <a:pPr defTabSz="1219170">
              <a:buClr>
                <a:srgbClr val="000000"/>
              </a:buClr>
              <a:defRPr/>
            </a:pPr>
            <a:r>
              <a:rPr lang="en-US" sz="2667" kern="0" dirty="0">
                <a:solidFill>
                  <a:srgbClr val="ED7D31"/>
                </a:solidFill>
                <a:latin typeface="Arial"/>
                <a:cs typeface="Arial"/>
                <a:sym typeface="Arial"/>
              </a:rPr>
              <a:t>... )</a:t>
            </a: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plt.xlabel</a:t>
            </a:r>
            <a:r>
              <a:rPr lang="en-US" sz="2667" kern="0" dirty="0">
                <a:solidFill>
                  <a:srgbClr val="ED7D31"/>
                </a:solidFill>
                <a:latin typeface="Arial"/>
                <a:cs typeface="Arial"/>
                <a:sym typeface="Arial"/>
              </a:rPr>
              <a:t>('Price ($)') # label x-axis</a:t>
            </a:r>
          </a:p>
        </p:txBody>
      </p:sp>
    </p:spTree>
    <p:extLst>
      <p:ext uri="{BB962C8B-B14F-4D97-AF65-F5344CB8AC3E}">
        <p14:creationId xmlns:p14="http://schemas.microsoft.com/office/powerpoint/2010/main" val="31363750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69</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Distributions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18923" y="1419911"/>
            <a:ext cx="10754148" cy="426677"/>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The resulting density curve has some left skew:</a:t>
            </a:r>
            <a:endParaRPr lang="en-US" sz="2667" kern="0" dirty="0">
              <a:solidFill>
                <a:srgbClr val="ED7D31"/>
              </a:solidFill>
              <a:latin typeface="Arial"/>
              <a:cs typeface="Arial"/>
              <a:sym typeface="Arial"/>
            </a:endParaRPr>
          </a:p>
        </p:txBody>
      </p:sp>
      <p:pic>
        <p:nvPicPr>
          <p:cNvPr id="8" name="Picture 7">
            <a:extLst>
              <a:ext uri="{FF2B5EF4-FFF2-40B4-BE49-F238E27FC236}">
                <a16:creationId xmlns:a16="http://schemas.microsoft.com/office/drawing/2014/main" id="{49BB5345-6325-480B-A7BB-EC443BA18C22}"/>
              </a:ext>
            </a:extLst>
          </p:cNvPr>
          <p:cNvPicPr>
            <a:picLocks noChangeAspect="1"/>
          </p:cNvPicPr>
          <p:nvPr/>
        </p:nvPicPr>
        <p:blipFill>
          <a:blip r:embed="rId3"/>
          <a:stretch>
            <a:fillRect/>
          </a:stretch>
        </p:blipFill>
        <p:spPr>
          <a:xfrm>
            <a:off x="2952202" y="2028173"/>
            <a:ext cx="6287593" cy="4231951"/>
          </a:xfrm>
          <a:prstGeom prst="rect">
            <a:avLst/>
          </a:prstGeom>
        </p:spPr>
      </p:pic>
    </p:spTree>
    <p:extLst>
      <p:ext uri="{BB962C8B-B14F-4D97-AF65-F5344CB8AC3E}">
        <p14:creationId xmlns:p14="http://schemas.microsoft.com/office/powerpoint/2010/main" val="1687328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7</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The basics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689227"/>
            <a:ext cx="10129096" cy="412057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To understand how Facebook's stock has evolved over time, we can create a line plot of the daily opening price.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For this task, we will use the </a:t>
            </a:r>
            <a:r>
              <a:rPr lang="en-US" sz="2667" kern="0" dirty="0" err="1">
                <a:solidFill>
                  <a:srgbClr val="000000"/>
                </a:solidFill>
                <a:latin typeface="Arial"/>
                <a:cs typeface="Arial"/>
                <a:sym typeface="Arial"/>
              </a:rPr>
              <a:t>plt.plot</a:t>
            </a:r>
            <a:r>
              <a:rPr lang="en-US" sz="2667" kern="0" dirty="0">
                <a:solidFill>
                  <a:srgbClr val="000000"/>
                </a:solidFill>
                <a:latin typeface="Arial"/>
                <a:cs typeface="Arial"/>
                <a:sym typeface="Arial"/>
              </a:rPr>
              <a:t>() function, providing the data to be used on the x-axis and y-axis, respectively.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We will then follow up with a call to </a:t>
            </a:r>
            <a:r>
              <a:rPr lang="en-US" sz="2667" kern="0" dirty="0" err="1">
                <a:solidFill>
                  <a:srgbClr val="000000"/>
                </a:solidFill>
                <a:latin typeface="Arial"/>
                <a:cs typeface="Arial"/>
                <a:sym typeface="Arial"/>
              </a:rPr>
              <a:t>plt.show</a:t>
            </a:r>
            <a:r>
              <a:rPr lang="en-US" sz="2667" kern="0" dirty="0">
                <a:solidFill>
                  <a:srgbClr val="000000"/>
                </a:solidFill>
                <a:latin typeface="Arial"/>
                <a:cs typeface="Arial"/>
                <a:sym typeface="Arial"/>
              </a:rPr>
              <a:t>() to display it:</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plt.plot</a:t>
            </a:r>
            <a:r>
              <a:rPr lang="en-US" sz="2667" kern="0" dirty="0">
                <a:solidFill>
                  <a:srgbClr val="ED7D31"/>
                </a:solidFill>
                <a:latin typeface="Arial"/>
                <a:cs typeface="Arial"/>
                <a:sym typeface="Arial"/>
              </a:rPr>
              <a:t>(</a:t>
            </a:r>
            <a:r>
              <a:rPr lang="en-US" sz="2667" kern="0" dirty="0" err="1">
                <a:solidFill>
                  <a:srgbClr val="ED7D31"/>
                </a:solidFill>
                <a:latin typeface="Arial"/>
                <a:cs typeface="Arial"/>
                <a:sym typeface="Arial"/>
              </a:rPr>
              <a:t>fb.index</a:t>
            </a:r>
            <a:r>
              <a:rPr lang="en-US" sz="2667" kern="0" dirty="0">
                <a:solidFill>
                  <a:srgbClr val="ED7D31"/>
                </a:solidFill>
                <a:latin typeface="Arial"/>
                <a:cs typeface="Arial"/>
                <a:sym typeface="Arial"/>
              </a:rPr>
              <a:t>, </a:t>
            </a:r>
            <a:r>
              <a:rPr lang="en-US" sz="2667" kern="0" dirty="0" err="1">
                <a:solidFill>
                  <a:srgbClr val="ED7D31"/>
                </a:solidFill>
                <a:latin typeface="Arial"/>
                <a:cs typeface="Arial"/>
                <a:sym typeface="Arial"/>
              </a:rPr>
              <a:t>fb.open</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plt.show</a:t>
            </a:r>
            <a:r>
              <a:rPr lang="en-US" sz="2667" kern="0" dirty="0">
                <a:solidFill>
                  <a:srgbClr val="ED7D31"/>
                </a:solidFill>
                <a:latin typeface="Arial"/>
                <a:cs typeface="Arial"/>
                <a:sym typeface="Arial"/>
              </a:rPr>
              <a:t>()</a:t>
            </a:r>
          </a:p>
        </p:txBody>
      </p:sp>
    </p:spTree>
    <p:extLst>
      <p:ext uri="{BB962C8B-B14F-4D97-AF65-F5344CB8AC3E}">
        <p14:creationId xmlns:p14="http://schemas.microsoft.com/office/powerpoint/2010/main" val="11886696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70</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Distributions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18923" y="1419911"/>
            <a:ext cx="10754148" cy="2478841"/>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We may also want to visualize the KDE superimposed on top of the histogram.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Pandas allows us to pass the Axes object we want to plot on, and also returns one after creating the visualization, which makes this a cinch:</a:t>
            </a:r>
            <a:endParaRPr lang="en-US" sz="2667" kern="0" dirty="0">
              <a:solidFill>
                <a:srgbClr val="ED7D31"/>
              </a:solidFill>
              <a:latin typeface="Arial"/>
              <a:cs typeface="Arial"/>
              <a:sym typeface="Arial"/>
            </a:endParaRPr>
          </a:p>
        </p:txBody>
      </p:sp>
      <p:pic>
        <p:nvPicPr>
          <p:cNvPr id="11" name="Picture 10">
            <a:extLst>
              <a:ext uri="{FF2B5EF4-FFF2-40B4-BE49-F238E27FC236}">
                <a16:creationId xmlns:a16="http://schemas.microsoft.com/office/drawing/2014/main" id="{764463F0-C20C-4CAE-94FF-667162983AC1}"/>
              </a:ext>
            </a:extLst>
          </p:cNvPr>
          <p:cNvPicPr>
            <a:picLocks noChangeAspect="1"/>
          </p:cNvPicPr>
          <p:nvPr/>
        </p:nvPicPr>
        <p:blipFill>
          <a:blip r:embed="rId3"/>
          <a:stretch>
            <a:fillRect/>
          </a:stretch>
        </p:blipFill>
        <p:spPr>
          <a:xfrm>
            <a:off x="2120896" y="4025144"/>
            <a:ext cx="7950200" cy="2108200"/>
          </a:xfrm>
          <a:prstGeom prst="rect">
            <a:avLst/>
          </a:prstGeom>
        </p:spPr>
      </p:pic>
    </p:spTree>
    <p:extLst>
      <p:ext uri="{BB962C8B-B14F-4D97-AF65-F5344CB8AC3E}">
        <p14:creationId xmlns:p14="http://schemas.microsoft.com/office/powerpoint/2010/main" val="24122931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71</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Distributions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522278" y="1781988"/>
            <a:ext cx="4908156" cy="412057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Note that if we remove the color='blue' part of the KDE call, we don't need to change the value of alpha in the histogram call because the KDE and histogram will be different colors; we are plotting them both in blue since they represent the same data:</a:t>
            </a:r>
            <a:endParaRPr lang="en-US" sz="2667" kern="0" dirty="0">
              <a:solidFill>
                <a:srgbClr val="ED7D31"/>
              </a:solidFill>
              <a:latin typeface="Arial"/>
              <a:cs typeface="Arial"/>
              <a:sym typeface="Arial"/>
            </a:endParaRPr>
          </a:p>
        </p:txBody>
      </p:sp>
      <p:pic>
        <p:nvPicPr>
          <p:cNvPr id="12" name="Picture 11">
            <a:extLst>
              <a:ext uri="{FF2B5EF4-FFF2-40B4-BE49-F238E27FC236}">
                <a16:creationId xmlns:a16="http://schemas.microsoft.com/office/drawing/2014/main" id="{DB97CB02-0139-4B24-8D13-7E56B344D3B7}"/>
              </a:ext>
            </a:extLst>
          </p:cNvPr>
          <p:cNvPicPr>
            <a:picLocks noChangeAspect="1"/>
          </p:cNvPicPr>
          <p:nvPr/>
        </p:nvPicPr>
        <p:blipFill>
          <a:blip r:embed="rId3"/>
          <a:stretch>
            <a:fillRect/>
          </a:stretch>
        </p:blipFill>
        <p:spPr>
          <a:xfrm>
            <a:off x="5627079" y="1664927"/>
            <a:ext cx="6510476" cy="4354052"/>
          </a:xfrm>
          <a:prstGeom prst="rect">
            <a:avLst/>
          </a:prstGeom>
        </p:spPr>
      </p:pic>
    </p:spTree>
    <p:extLst>
      <p:ext uri="{BB962C8B-B14F-4D97-AF65-F5344CB8AC3E}">
        <p14:creationId xmlns:p14="http://schemas.microsoft.com/office/powerpoint/2010/main" val="8537822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72</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Distributions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522278" y="1781987"/>
            <a:ext cx="10817593"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a:solidFill>
                  <a:srgbClr val="000000"/>
                </a:solidFill>
                <a:latin typeface="Arial"/>
                <a:cs typeface="Arial"/>
                <a:sym typeface="Arial"/>
              </a:rPr>
              <a:t>Let's use this to understand the distribution of magnitudes for earthquakes measured with the ml magnitude type:</a:t>
            </a:r>
            <a:endParaRPr lang="en-US" sz="2667" kern="0" dirty="0">
              <a:solidFill>
                <a:srgbClr val="ED7D31"/>
              </a:solidFill>
              <a:latin typeface="Arial"/>
              <a:cs typeface="Arial"/>
              <a:sym typeface="Arial"/>
            </a:endParaRPr>
          </a:p>
        </p:txBody>
      </p:sp>
      <p:pic>
        <p:nvPicPr>
          <p:cNvPr id="14" name="Picture 13">
            <a:extLst>
              <a:ext uri="{FF2B5EF4-FFF2-40B4-BE49-F238E27FC236}">
                <a16:creationId xmlns:a16="http://schemas.microsoft.com/office/drawing/2014/main" id="{BF034E17-B467-4476-9508-B97506AF4E9D}"/>
              </a:ext>
            </a:extLst>
          </p:cNvPr>
          <p:cNvPicPr>
            <a:picLocks noChangeAspect="1"/>
          </p:cNvPicPr>
          <p:nvPr/>
        </p:nvPicPr>
        <p:blipFill>
          <a:blip r:embed="rId3"/>
          <a:stretch>
            <a:fillRect/>
          </a:stretch>
        </p:blipFill>
        <p:spPr>
          <a:xfrm>
            <a:off x="1671516" y="2944863"/>
            <a:ext cx="8848968" cy="3006931"/>
          </a:xfrm>
          <a:prstGeom prst="rect">
            <a:avLst/>
          </a:prstGeom>
        </p:spPr>
      </p:pic>
    </p:spTree>
    <p:extLst>
      <p:ext uri="{BB962C8B-B14F-4D97-AF65-F5344CB8AC3E}">
        <p14:creationId xmlns:p14="http://schemas.microsoft.com/office/powerpoint/2010/main" val="19117271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73</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Distributions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589221" y="1582937"/>
            <a:ext cx="10817593" cy="426677"/>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This yields the following ECDF:</a:t>
            </a:r>
            <a:endParaRPr lang="en-US" sz="2667" kern="0" dirty="0">
              <a:solidFill>
                <a:srgbClr val="ED7D31"/>
              </a:solidFill>
              <a:latin typeface="Arial"/>
              <a:cs typeface="Arial"/>
              <a:sym typeface="Arial"/>
            </a:endParaRPr>
          </a:p>
        </p:txBody>
      </p:sp>
      <p:pic>
        <p:nvPicPr>
          <p:cNvPr id="17" name="Picture 16">
            <a:extLst>
              <a:ext uri="{FF2B5EF4-FFF2-40B4-BE49-F238E27FC236}">
                <a16:creationId xmlns:a16="http://schemas.microsoft.com/office/drawing/2014/main" id="{3FDF5BC8-ED66-44A8-9F25-07F41BCB3174}"/>
              </a:ext>
            </a:extLst>
          </p:cNvPr>
          <p:cNvPicPr>
            <a:picLocks noChangeAspect="1"/>
          </p:cNvPicPr>
          <p:nvPr/>
        </p:nvPicPr>
        <p:blipFill>
          <a:blip r:embed="rId3"/>
          <a:stretch>
            <a:fillRect/>
          </a:stretch>
        </p:blipFill>
        <p:spPr>
          <a:xfrm>
            <a:off x="3180343" y="2208599"/>
            <a:ext cx="5831315" cy="4051524"/>
          </a:xfrm>
          <a:prstGeom prst="rect">
            <a:avLst/>
          </a:prstGeom>
        </p:spPr>
      </p:pic>
    </p:spTree>
    <p:extLst>
      <p:ext uri="{BB962C8B-B14F-4D97-AF65-F5344CB8AC3E}">
        <p14:creationId xmlns:p14="http://schemas.microsoft.com/office/powerpoint/2010/main" val="4060283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74</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Distributions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589222" y="1582938"/>
            <a:ext cx="4736021" cy="412057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Here, we can see that if this distribution is indeed representative of the population, the probability of the ml magnitude of the earthquake being less than or equal to 3 is 98% for earthquakes measured with that measurement technique:</a:t>
            </a:r>
            <a:endParaRPr lang="en-US" sz="2667" kern="0" dirty="0">
              <a:solidFill>
                <a:srgbClr val="ED7D31"/>
              </a:solidFill>
              <a:latin typeface="Arial"/>
              <a:cs typeface="Arial"/>
              <a:sym typeface="Arial"/>
            </a:endParaRPr>
          </a:p>
        </p:txBody>
      </p:sp>
      <p:pic>
        <p:nvPicPr>
          <p:cNvPr id="18" name="Picture 17">
            <a:extLst>
              <a:ext uri="{FF2B5EF4-FFF2-40B4-BE49-F238E27FC236}">
                <a16:creationId xmlns:a16="http://schemas.microsoft.com/office/drawing/2014/main" id="{B28484FD-1571-4056-98BC-F6D85EC2DF19}"/>
              </a:ext>
            </a:extLst>
          </p:cNvPr>
          <p:cNvPicPr>
            <a:picLocks noChangeAspect="1"/>
          </p:cNvPicPr>
          <p:nvPr/>
        </p:nvPicPr>
        <p:blipFill>
          <a:blip r:embed="rId3"/>
          <a:stretch>
            <a:fillRect/>
          </a:stretch>
        </p:blipFill>
        <p:spPr>
          <a:xfrm>
            <a:off x="5627079" y="1582938"/>
            <a:ext cx="6271788" cy="4363545"/>
          </a:xfrm>
          <a:prstGeom prst="rect">
            <a:avLst/>
          </a:prstGeom>
        </p:spPr>
      </p:pic>
    </p:spTree>
    <p:extLst>
      <p:ext uri="{BB962C8B-B14F-4D97-AF65-F5344CB8AC3E}">
        <p14:creationId xmlns:p14="http://schemas.microsoft.com/office/powerpoint/2010/main" val="3895720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75</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Distributions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644956" y="1689227"/>
            <a:ext cx="10902089" cy="412057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Finally, we can use box plots to visualize potential outliers and the distribution using quartiles.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As an example, let's visualize the OHLC prices for Facebook stock across the whole dataset:</a:t>
            </a: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fb.iloc</a:t>
            </a:r>
            <a:r>
              <a:rPr lang="en-US" sz="2667" kern="0" dirty="0">
                <a:solidFill>
                  <a:srgbClr val="ED7D31"/>
                </a:solidFill>
                <a:latin typeface="Arial"/>
                <a:cs typeface="Arial"/>
                <a:sym typeface="Arial"/>
              </a:rPr>
              <a:t>[:,:4].plot(</a:t>
            </a:r>
          </a:p>
          <a:p>
            <a:pPr defTabSz="1219170">
              <a:buClr>
                <a:srgbClr val="000000"/>
              </a:buClr>
              <a:defRPr/>
            </a:pPr>
            <a:r>
              <a:rPr lang="en-US" sz="2667" kern="0" dirty="0">
                <a:solidFill>
                  <a:srgbClr val="ED7D31"/>
                </a:solidFill>
                <a:latin typeface="Arial"/>
                <a:cs typeface="Arial"/>
                <a:sym typeface="Arial"/>
              </a:rPr>
              <a:t>...     kind='box', </a:t>
            </a:r>
          </a:p>
          <a:p>
            <a:pPr defTabSz="1219170">
              <a:buClr>
                <a:srgbClr val="000000"/>
              </a:buClr>
              <a:defRPr/>
            </a:pPr>
            <a:r>
              <a:rPr lang="en-US" sz="2667" kern="0" dirty="0">
                <a:solidFill>
                  <a:srgbClr val="ED7D31"/>
                </a:solidFill>
                <a:latin typeface="Arial"/>
                <a:cs typeface="Arial"/>
                <a:sym typeface="Arial"/>
              </a:rPr>
              <a:t>...     title='Facebook OHLC Prices Box Plot'</a:t>
            </a:r>
          </a:p>
          <a:p>
            <a:pPr defTabSz="1219170">
              <a:buClr>
                <a:srgbClr val="000000"/>
              </a:buClr>
              <a:defRPr/>
            </a:pPr>
            <a:r>
              <a:rPr lang="en-US" sz="2667" kern="0" dirty="0">
                <a:solidFill>
                  <a:srgbClr val="ED7D31"/>
                </a:solidFill>
                <a:latin typeface="Arial"/>
                <a:cs typeface="Arial"/>
                <a:sym typeface="Arial"/>
              </a:rPr>
              <a:t>... )</a:t>
            </a: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plt.ylabel</a:t>
            </a:r>
            <a:r>
              <a:rPr lang="en-US" sz="2667" kern="0" dirty="0">
                <a:solidFill>
                  <a:srgbClr val="ED7D31"/>
                </a:solidFill>
                <a:latin typeface="Arial"/>
                <a:cs typeface="Arial"/>
                <a:sym typeface="Arial"/>
              </a:rPr>
              <a:t>('price ($)') # label x-axis</a:t>
            </a:r>
          </a:p>
        </p:txBody>
      </p:sp>
    </p:spTree>
    <p:extLst>
      <p:ext uri="{BB962C8B-B14F-4D97-AF65-F5344CB8AC3E}">
        <p14:creationId xmlns:p14="http://schemas.microsoft.com/office/powerpoint/2010/main" val="35410099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76</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Distributions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644956" y="1569421"/>
            <a:ext cx="10902089" cy="124754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We no longer have an idea of the density of points throughout the distribution; with the box plot, we focus on the 5-number summary instead:</a:t>
            </a:r>
          </a:p>
        </p:txBody>
      </p:sp>
      <p:pic>
        <p:nvPicPr>
          <p:cNvPr id="19" name="Picture 18">
            <a:extLst>
              <a:ext uri="{FF2B5EF4-FFF2-40B4-BE49-F238E27FC236}">
                <a16:creationId xmlns:a16="http://schemas.microsoft.com/office/drawing/2014/main" id="{A14778FA-F878-4AD6-B755-D5516A13C064}"/>
              </a:ext>
            </a:extLst>
          </p:cNvPr>
          <p:cNvPicPr>
            <a:picLocks noChangeAspect="1"/>
          </p:cNvPicPr>
          <p:nvPr/>
        </p:nvPicPr>
        <p:blipFill>
          <a:blip r:embed="rId3"/>
          <a:stretch>
            <a:fillRect/>
          </a:stretch>
        </p:blipFill>
        <p:spPr>
          <a:xfrm>
            <a:off x="3455834" y="2816773"/>
            <a:ext cx="5280333" cy="3443351"/>
          </a:xfrm>
          <a:prstGeom prst="rect">
            <a:avLst/>
          </a:prstGeom>
        </p:spPr>
      </p:pic>
    </p:spTree>
    <p:extLst>
      <p:ext uri="{BB962C8B-B14F-4D97-AF65-F5344CB8AC3E}">
        <p14:creationId xmlns:p14="http://schemas.microsoft.com/office/powerpoint/2010/main" val="18510600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77</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Distributions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644956" y="1569422"/>
            <a:ext cx="10902089"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a:solidFill>
                  <a:srgbClr val="000000"/>
                </a:solidFill>
                <a:latin typeface="Arial"/>
                <a:cs typeface="Arial"/>
                <a:sym typeface="Arial"/>
              </a:rPr>
              <a:t>Let's examine how the box plots change when we calculate them based on the volume traded:</a:t>
            </a:r>
            <a:endParaRPr lang="en-US" sz="2667" kern="0" dirty="0">
              <a:solidFill>
                <a:srgbClr val="000000"/>
              </a:solidFill>
              <a:latin typeface="Arial"/>
              <a:cs typeface="Arial"/>
              <a:sym typeface="Arial"/>
            </a:endParaRPr>
          </a:p>
        </p:txBody>
      </p:sp>
      <p:pic>
        <p:nvPicPr>
          <p:cNvPr id="21" name="Picture 20">
            <a:extLst>
              <a:ext uri="{FF2B5EF4-FFF2-40B4-BE49-F238E27FC236}">
                <a16:creationId xmlns:a16="http://schemas.microsoft.com/office/drawing/2014/main" id="{F88D8FB2-6C19-446E-82CC-2690AD064353}"/>
              </a:ext>
            </a:extLst>
          </p:cNvPr>
          <p:cNvPicPr>
            <a:picLocks noChangeAspect="1"/>
          </p:cNvPicPr>
          <p:nvPr/>
        </p:nvPicPr>
        <p:blipFill>
          <a:blip r:embed="rId3"/>
          <a:stretch>
            <a:fillRect/>
          </a:stretch>
        </p:blipFill>
        <p:spPr>
          <a:xfrm>
            <a:off x="1661619" y="2704194"/>
            <a:ext cx="8868760" cy="3258137"/>
          </a:xfrm>
          <a:prstGeom prst="rect">
            <a:avLst/>
          </a:prstGeom>
        </p:spPr>
      </p:pic>
    </p:spTree>
    <p:extLst>
      <p:ext uri="{BB962C8B-B14F-4D97-AF65-F5344CB8AC3E}">
        <p14:creationId xmlns:p14="http://schemas.microsoft.com/office/powerpoint/2010/main" val="15550936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78</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Distributions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644956" y="1569421"/>
            <a:ext cx="10902089" cy="124754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Remember that most of the days fell in the low volume traded bucket, so we would expect to see more variation there because of what the stock data looked like over time:</a:t>
            </a:r>
          </a:p>
        </p:txBody>
      </p:sp>
      <p:pic>
        <p:nvPicPr>
          <p:cNvPr id="22" name="Picture 21">
            <a:extLst>
              <a:ext uri="{FF2B5EF4-FFF2-40B4-BE49-F238E27FC236}">
                <a16:creationId xmlns:a16="http://schemas.microsoft.com/office/drawing/2014/main" id="{1A62475C-A805-4A22-9D44-D972C67E304F}"/>
              </a:ext>
            </a:extLst>
          </p:cNvPr>
          <p:cNvPicPr>
            <a:picLocks noChangeAspect="1"/>
          </p:cNvPicPr>
          <p:nvPr/>
        </p:nvPicPr>
        <p:blipFill>
          <a:blip r:embed="rId3"/>
          <a:stretch>
            <a:fillRect/>
          </a:stretch>
        </p:blipFill>
        <p:spPr>
          <a:xfrm>
            <a:off x="1079061" y="3128338"/>
            <a:ext cx="10033876" cy="3131785"/>
          </a:xfrm>
          <a:prstGeom prst="rect">
            <a:avLst/>
          </a:prstGeom>
        </p:spPr>
      </p:pic>
    </p:spTree>
    <p:extLst>
      <p:ext uri="{BB962C8B-B14F-4D97-AF65-F5344CB8AC3E}">
        <p14:creationId xmlns:p14="http://schemas.microsoft.com/office/powerpoint/2010/main" val="32047107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79</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Distributions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644956" y="1569421"/>
            <a:ext cx="10902089" cy="2068409"/>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a:solidFill>
                  <a:srgbClr val="000000"/>
                </a:solidFill>
                <a:latin typeface="Arial"/>
                <a:cs typeface="Arial"/>
                <a:sym typeface="Arial"/>
              </a:rPr>
              <a:t>We can also use this technique to see the distribution of earthquake magnitudes based on which magType was used and compare it with the expected ranges on the USGS website (https://www.usgs.gov/natural-hazards/earthquake-hazards/science/magnitude-types):</a:t>
            </a:r>
            <a:endParaRPr lang="en-US" sz="2667" kern="0" dirty="0">
              <a:solidFill>
                <a:srgbClr val="000000"/>
              </a:solidFill>
              <a:latin typeface="Arial"/>
              <a:cs typeface="Arial"/>
              <a:sym typeface="Arial"/>
            </a:endParaRPr>
          </a:p>
        </p:txBody>
      </p:sp>
      <p:pic>
        <p:nvPicPr>
          <p:cNvPr id="24" name="Picture 23">
            <a:extLst>
              <a:ext uri="{FF2B5EF4-FFF2-40B4-BE49-F238E27FC236}">
                <a16:creationId xmlns:a16="http://schemas.microsoft.com/office/drawing/2014/main" id="{20CA77EA-C736-482D-A4AB-B4F5711674C0}"/>
              </a:ext>
            </a:extLst>
          </p:cNvPr>
          <p:cNvPicPr>
            <a:picLocks noChangeAspect="1"/>
          </p:cNvPicPr>
          <p:nvPr/>
        </p:nvPicPr>
        <p:blipFill>
          <a:blip r:embed="rId3"/>
          <a:stretch>
            <a:fillRect/>
          </a:stretch>
        </p:blipFill>
        <p:spPr>
          <a:xfrm>
            <a:off x="1485899" y="3968669"/>
            <a:ext cx="9220200" cy="2273300"/>
          </a:xfrm>
          <a:prstGeom prst="rect">
            <a:avLst/>
          </a:prstGeom>
        </p:spPr>
      </p:pic>
    </p:spTree>
    <p:extLst>
      <p:ext uri="{BB962C8B-B14F-4D97-AF65-F5344CB8AC3E}">
        <p14:creationId xmlns:p14="http://schemas.microsoft.com/office/powerpoint/2010/main" val="422951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8</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The basics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689227"/>
            <a:ext cx="10129096" cy="426677"/>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a:solidFill>
                  <a:srgbClr val="000000"/>
                </a:solidFill>
                <a:latin typeface="Arial"/>
                <a:cs typeface="Arial"/>
                <a:sym typeface="Arial"/>
              </a:rPr>
              <a:t>The result is the following plot:</a:t>
            </a:r>
            <a:endParaRPr lang="en-US" sz="2667" kern="0" dirty="0">
              <a:solidFill>
                <a:srgbClr val="ED7D31"/>
              </a:solidFill>
              <a:latin typeface="Arial"/>
              <a:cs typeface="Arial"/>
              <a:sym typeface="Arial"/>
            </a:endParaRPr>
          </a:p>
        </p:txBody>
      </p:sp>
      <p:pic>
        <p:nvPicPr>
          <p:cNvPr id="2" name="Picture 1">
            <a:extLst>
              <a:ext uri="{FF2B5EF4-FFF2-40B4-BE49-F238E27FC236}">
                <a16:creationId xmlns:a16="http://schemas.microsoft.com/office/drawing/2014/main" id="{52EDD9D4-7FFF-4683-B20D-A2C58726A9ED}"/>
              </a:ext>
            </a:extLst>
          </p:cNvPr>
          <p:cNvPicPr>
            <a:picLocks noChangeAspect="1"/>
          </p:cNvPicPr>
          <p:nvPr/>
        </p:nvPicPr>
        <p:blipFill>
          <a:blip r:embed="rId3"/>
          <a:stretch>
            <a:fillRect/>
          </a:stretch>
        </p:blipFill>
        <p:spPr>
          <a:xfrm>
            <a:off x="3036310" y="2239752"/>
            <a:ext cx="6119381" cy="3896456"/>
          </a:xfrm>
          <a:prstGeom prst="rect">
            <a:avLst/>
          </a:prstGeom>
        </p:spPr>
      </p:pic>
    </p:spTree>
    <p:extLst>
      <p:ext uri="{BB962C8B-B14F-4D97-AF65-F5344CB8AC3E}">
        <p14:creationId xmlns:p14="http://schemas.microsoft.com/office/powerpoint/2010/main" val="5481613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80</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Distributions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644956" y="1569421"/>
            <a:ext cx="10902089"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a:solidFill>
                  <a:srgbClr val="000000"/>
                </a:solidFill>
                <a:latin typeface="Arial"/>
                <a:cs typeface="Arial"/>
                <a:sym typeface="Arial"/>
              </a:rPr>
              <a:t>Here, we can see that, together, the techniques cover a wide spectrum of magnitudes, while none of them cover everything:</a:t>
            </a:r>
            <a:endParaRPr lang="en-US" sz="2667" kern="0" dirty="0">
              <a:solidFill>
                <a:srgbClr val="000000"/>
              </a:solidFill>
              <a:latin typeface="Arial"/>
              <a:cs typeface="Arial"/>
              <a:sym typeface="Arial"/>
            </a:endParaRPr>
          </a:p>
        </p:txBody>
      </p:sp>
      <p:pic>
        <p:nvPicPr>
          <p:cNvPr id="25" name="Picture 24">
            <a:extLst>
              <a:ext uri="{FF2B5EF4-FFF2-40B4-BE49-F238E27FC236}">
                <a16:creationId xmlns:a16="http://schemas.microsoft.com/office/drawing/2014/main" id="{C4357C5B-2253-4DA1-99E7-80C12AF480CC}"/>
              </a:ext>
            </a:extLst>
          </p:cNvPr>
          <p:cNvPicPr>
            <a:picLocks noChangeAspect="1"/>
          </p:cNvPicPr>
          <p:nvPr/>
        </p:nvPicPr>
        <p:blipFill>
          <a:blip r:embed="rId3"/>
          <a:stretch>
            <a:fillRect/>
          </a:stretch>
        </p:blipFill>
        <p:spPr>
          <a:xfrm>
            <a:off x="2711667" y="2509826"/>
            <a:ext cx="6768663" cy="3646873"/>
          </a:xfrm>
          <a:prstGeom prst="rect">
            <a:avLst/>
          </a:prstGeom>
        </p:spPr>
      </p:pic>
    </p:spTree>
    <p:extLst>
      <p:ext uri="{BB962C8B-B14F-4D97-AF65-F5344CB8AC3E}">
        <p14:creationId xmlns:p14="http://schemas.microsoft.com/office/powerpoint/2010/main" val="26284628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81</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Counts and frequencies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813600" y="1659332"/>
            <a:ext cx="10129096" cy="412057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Note that we could reverse the sort order as an argument to </a:t>
            </a:r>
            <a:r>
              <a:rPr lang="en-US" sz="2667" kern="0" dirty="0" err="1">
                <a:solidFill>
                  <a:srgbClr val="000000"/>
                </a:solidFill>
                <a:latin typeface="Arial"/>
                <a:cs typeface="Arial"/>
                <a:sym typeface="Arial"/>
              </a:rPr>
              <a:t>value_counts</a:t>
            </a:r>
            <a:r>
              <a:rPr lang="en-US" sz="2667" kern="0" dirty="0">
                <a:solidFill>
                  <a:srgbClr val="000000"/>
                </a:solidFill>
                <a:latin typeface="Arial"/>
                <a:cs typeface="Arial"/>
                <a:sym typeface="Arial"/>
              </a:rPr>
              <a:t>(), but since we would still have to grab the top 15, we are doing both in a single </a:t>
            </a:r>
            <a:r>
              <a:rPr lang="en-US" sz="2667" kern="0" dirty="0" err="1">
                <a:solidFill>
                  <a:srgbClr val="000000"/>
                </a:solidFill>
                <a:latin typeface="Arial"/>
                <a:cs typeface="Arial"/>
                <a:sym typeface="Arial"/>
              </a:rPr>
              <a:t>iloc</a:t>
            </a:r>
            <a:r>
              <a:rPr lang="en-US" sz="2667" kern="0" dirty="0">
                <a:solidFill>
                  <a:srgbClr val="000000"/>
                </a:solidFill>
                <a:latin typeface="Arial"/>
                <a:cs typeface="Arial"/>
                <a:sym typeface="Arial"/>
              </a:rPr>
              <a:t> call:</a:t>
            </a:r>
          </a:p>
          <a:p>
            <a:pPr defTabSz="1219170">
              <a:buClr>
                <a:srgbClr val="000000"/>
              </a:buCl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quakes.parsed_place.value_counts</a:t>
            </a:r>
            <a:r>
              <a:rPr lang="en-US" sz="2667" kern="0" dirty="0">
                <a:solidFill>
                  <a:srgbClr val="ED7D31"/>
                </a:solidFill>
                <a:latin typeface="Arial"/>
                <a:cs typeface="Arial"/>
                <a:sym typeface="Arial"/>
              </a:rPr>
              <a:t>().</a:t>
            </a:r>
            <a:r>
              <a:rPr lang="en-US" sz="2667" kern="0" dirty="0" err="1">
                <a:solidFill>
                  <a:srgbClr val="ED7D31"/>
                </a:solidFill>
                <a:latin typeface="Arial"/>
                <a:cs typeface="Arial"/>
                <a:sym typeface="Arial"/>
              </a:rPr>
              <a:t>iloc</a:t>
            </a:r>
            <a:r>
              <a:rPr lang="en-US" sz="2667" kern="0" dirty="0">
                <a:solidFill>
                  <a:srgbClr val="ED7D31"/>
                </a:solidFill>
                <a:latin typeface="Arial"/>
                <a:cs typeface="Arial"/>
                <a:sym typeface="Arial"/>
              </a:rPr>
              <a:t>[14::-1,].plot(</a:t>
            </a:r>
          </a:p>
          <a:p>
            <a:pPr defTabSz="1219170">
              <a:buClr>
                <a:srgbClr val="000000"/>
              </a:buClr>
              <a:defRPr/>
            </a:pPr>
            <a:r>
              <a:rPr lang="en-US" sz="2667" kern="0" dirty="0">
                <a:solidFill>
                  <a:srgbClr val="ED7D31"/>
                </a:solidFill>
                <a:latin typeface="Arial"/>
                <a:cs typeface="Arial"/>
                <a:sym typeface="Arial"/>
              </a:rPr>
              <a:t>...     kind='</a:t>
            </a:r>
            <a:r>
              <a:rPr lang="en-US" sz="2667" kern="0" dirty="0" err="1">
                <a:solidFill>
                  <a:srgbClr val="ED7D31"/>
                </a:solidFill>
                <a:latin typeface="Arial"/>
                <a:cs typeface="Arial"/>
                <a:sym typeface="Arial"/>
              </a:rPr>
              <a:t>barh</a:t>
            </a:r>
            <a:r>
              <a:rPr lang="en-US" sz="2667" kern="0" dirty="0">
                <a:solidFill>
                  <a:srgbClr val="ED7D31"/>
                </a:solidFill>
                <a:latin typeface="Arial"/>
                <a:cs typeface="Arial"/>
                <a:sym typeface="Arial"/>
              </a:rPr>
              <a:t>', </a:t>
            </a:r>
            <a:r>
              <a:rPr lang="en-US" sz="2667" kern="0" dirty="0" err="1">
                <a:solidFill>
                  <a:srgbClr val="ED7D31"/>
                </a:solidFill>
                <a:latin typeface="Arial"/>
                <a:cs typeface="Arial"/>
                <a:sym typeface="Arial"/>
              </a:rPr>
              <a:t>figsize</a:t>
            </a:r>
            <a:r>
              <a:rPr lang="en-US" sz="2667" kern="0" dirty="0">
                <a:solidFill>
                  <a:srgbClr val="ED7D31"/>
                </a:solidFill>
                <a:latin typeface="Arial"/>
                <a:cs typeface="Arial"/>
                <a:sym typeface="Arial"/>
              </a:rPr>
              <a:t>=(10, 5), </a:t>
            </a:r>
          </a:p>
          <a:p>
            <a:pPr defTabSz="1219170">
              <a:buClr>
                <a:srgbClr val="000000"/>
              </a:buClr>
              <a:defRPr/>
            </a:pPr>
            <a:r>
              <a:rPr lang="en-US" sz="2667" kern="0" dirty="0">
                <a:solidFill>
                  <a:srgbClr val="ED7D31"/>
                </a:solidFill>
                <a:latin typeface="Arial"/>
                <a:cs typeface="Arial"/>
                <a:sym typeface="Arial"/>
              </a:rPr>
              <a:t>...     title='Top 15 Places for Earthquakes '</a:t>
            </a:r>
          </a:p>
          <a:p>
            <a:pPr defTabSz="1219170">
              <a:buClr>
                <a:srgbClr val="000000"/>
              </a:buClr>
              <a:defRPr/>
            </a:pPr>
            <a:r>
              <a:rPr lang="en-US" sz="2667" kern="0" dirty="0">
                <a:solidFill>
                  <a:srgbClr val="ED7D31"/>
                </a:solidFill>
                <a:latin typeface="Arial"/>
                <a:cs typeface="Arial"/>
                <a:sym typeface="Arial"/>
              </a:rPr>
              <a:t>...           '(September 18, 2018 - October 13, 2018)'</a:t>
            </a:r>
          </a:p>
          <a:p>
            <a:pPr defTabSz="1219170">
              <a:buClr>
                <a:srgbClr val="000000"/>
              </a:buClr>
              <a:defRPr/>
            </a:pPr>
            <a:r>
              <a:rPr lang="en-US" sz="2667" kern="0" dirty="0">
                <a:solidFill>
                  <a:srgbClr val="ED7D31"/>
                </a:solidFill>
                <a:latin typeface="Arial"/>
                <a:cs typeface="Arial"/>
                <a:sym typeface="Arial"/>
              </a:rPr>
              <a:t>... )</a:t>
            </a: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plt.xlabel</a:t>
            </a:r>
            <a:r>
              <a:rPr lang="en-US" sz="2667" kern="0" dirty="0">
                <a:solidFill>
                  <a:srgbClr val="ED7D31"/>
                </a:solidFill>
                <a:latin typeface="Arial"/>
                <a:cs typeface="Arial"/>
                <a:sym typeface="Arial"/>
              </a:rPr>
              <a:t>('earthquakes') # label x-axis </a:t>
            </a:r>
          </a:p>
        </p:txBody>
      </p:sp>
    </p:spTree>
    <p:extLst>
      <p:ext uri="{BB962C8B-B14F-4D97-AF65-F5344CB8AC3E}">
        <p14:creationId xmlns:p14="http://schemas.microsoft.com/office/powerpoint/2010/main" val="22845124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82</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Counts and frequencies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813600" y="1313771"/>
            <a:ext cx="10129096" cy="124754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Perhaps it is surprising to see the number of earthquakes over such a short time period, but many of these earthquakes are so small in magnitude that people don't even feel them:</a:t>
            </a:r>
            <a:endParaRPr lang="en-US" sz="2667" kern="0" dirty="0">
              <a:solidFill>
                <a:srgbClr val="ED7D31"/>
              </a:solidFill>
              <a:latin typeface="Arial"/>
              <a:cs typeface="Arial"/>
              <a:sym typeface="Arial"/>
            </a:endParaRPr>
          </a:p>
        </p:txBody>
      </p:sp>
      <p:pic>
        <p:nvPicPr>
          <p:cNvPr id="2" name="Picture 1">
            <a:extLst>
              <a:ext uri="{FF2B5EF4-FFF2-40B4-BE49-F238E27FC236}">
                <a16:creationId xmlns:a16="http://schemas.microsoft.com/office/drawing/2014/main" id="{A5E68BAB-D65A-462E-ADE4-61C0DBCFFF23}"/>
              </a:ext>
            </a:extLst>
          </p:cNvPr>
          <p:cNvPicPr>
            <a:picLocks noChangeAspect="1"/>
          </p:cNvPicPr>
          <p:nvPr/>
        </p:nvPicPr>
        <p:blipFill>
          <a:blip r:embed="rId3"/>
          <a:stretch>
            <a:fillRect/>
          </a:stretch>
        </p:blipFill>
        <p:spPr>
          <a:xfrm>
            <a:off x="2326290" y="2636631"/>
            <a:ext cx="7539421" cy="3623492"/>
          </a:xfrm>
          <a:prstGeom prst="rect">
            <a:avLst/>
          </a:prstGeom>
        </p:spPr>
      </p:pic>
    </p:spTree>
    <p:extLst>
      <p:ext uri="{BB962C8B-B14F-4D97-AF65-F5344CB8AC3E}">
        <p14:creationId xmlns:p14="http://schemas.microsoft.com/office/powerpoint/2010/main" val="30262283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83</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Counts and frequencies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933469" y="1498296"/>
            <a:ext cx="10129096"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Let's use </a:t>
            </a:r>
            <a:r>
              <a:rPr lang="en-US" sz="2667" kern="0" dirty="0" err="1">
                <a:solidFill>
                  <a:srgbClr val="000000"/>
                </a:solidFill>
                <a:latin typeface="Arial"/>
                <a:cs typeface="Arial"/>
                <a:sym typeface="Arial"/>
              </a:rPr>
              <a:t>groupby</a:t>
            </a:r>
            <a:r>
              <a:rPr lang="en-US" sz="2667" kern="0" dirty="0">
                <a:solidFill>
                  <a:srgbClr val="000000"/>
                </a:solidFill>
                <a:latin typeface="Arial"/>
                <a:cs typeface="Arial"/>
                <a:sym typeface="Arial"/>
              </a:rPr>
              <a:t>() to make a bar plot of the top 10 places that were hit by tsunamis during the time period we have in our data:</a:t>
            </a:r>
            <a:endParaRPr lang="en-US" sz="2667" kern="0" dirty="0">
              <a:solidFill>
                <a:srgbClr val="ED7D31"/>
              </a:solidFill>
              <a:latin typeface="Arial"/>
              <a:cs typeface="Arial"/>
              <a:sym typeface="Arial"/>
            </a:endParaRPr>
          </a:p>
        </p:txBody>
      </p:sp>
      <p:pic>
        <p:nvPicPr>
          <p:cNvPr id="6" name="Picture 5">
            <a:extLst>
              <a:ext uri="{FF2B5EF4-FFF2-40B4-BE49-F238E27FC236}">
                <a16:creationId xmlns:a16="http://schemas.microsoft.com/office/drawing/2014/main" id="{E0D28FBC-EACC-421A-B876-5BDBB3483C8B}"/>
              </a:ext>
            </a:extLst>
          </p:cNvPr>
          <p:cNvPicPr>
            <a:picLocks noChangeAspect="1"/>
          </p:cNvPicPr>
          <p:nvPr/>
        </p:nvPicPr>
        <p:blipFill>
          <a:blip r:embed="rId3"/>
          <a:stretch>
            <a:fillRect/>
          </a:stretch>
        </p:blipFill>
        <p:spPr>
          <a:xfrm>
            <a:off x="1231900" y="2694137"/>
            <a:ext cx="9728200" cy="3022600"/>
          </a:xfrm>
          <a:prstGeom prst="rect">
            <a:avLst/>
          </a:prstGeom>
        </p:spPr>
      </p:pic>
    </p:spTree>
    <p:extLst>
      <p:ext uri="{BB962C8B-B14F-4D97-AF65-F5344CB8AC3E}">
        <p14:creationId xmlns:p14="http://schemas.microsoft.com/office/powerpoint/2010/main" val="14908598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84</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Counts and frequencies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933469" y="1498296"/>
            <a:ext cx="10129096"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a:solidFill>
                  <a:srgbClr val="000000"/>
                </a:solidFill>
                <a:latin typeface="Arial"/>
                <a:cs typeface="Arial"/>
                <a:sym typeface="Arial"/>
              </a:rPr>
              <a:t>Here, we can see that Indonesia had many more tsunamis than the other places during this time period:</a:t>
            </a:r>
            <a:endParaRPr lang="en-US" sz="2667" kern="0" dirty="0">
              <a:solidFill>
                <a:srgbClr val="ED7D31"/>
              </a:solidFill>
              <a:latin typeface="Arial"/>
              <a:cs typeface="Arial"/>
              <a:sym typeface="Arial"/>
            </a:endParaRPr>
          </a:p>
        </p:txBody>
      </p:sp>
      <p:pic>
        <p:nvPicPr>
          <p:cNvPr id="7" name="Picture 6">
            <a:extLst>
              <a:ext uri="{FF2B5EF4-FFF2-40B4-BE49-F238E27FC236}">
                <a16:creationId xmlns:a16="http://schemas.microsoft.com/office/drawing/2014/main" id="{6248867E-FBCD-420E-8394-1931CCF04B93}"/>
              </a:ext>
            </a:extLst>
          </p:cNvPr>
          <p:cNvPicPr>
            <a:picLocks noChangeAspect="1"/>
          </p:cNvPicPr>
          <p:nvPr/>
        </p:nvPicPr>
        <p:blipFill>
          <a:blip r:embed="rId3"/>
          <a:stretch>
            <a:fillRect/>
          </a:stretch>
        </p:blipFill>
        <p:spPr>
          <a:xfrm>
            <a:off x="2074042" y="2418543"/>
            <a:ext cx="8043917" cy="3841580"/>
          </a:xfrm>
          <a:prstGeom prst="rect">
            <a:avLst/>
          </a:prstGeom>
        </p:spPr>
      </p:pic>
    </p:spTree>
    <p:extLst>
      <p:ext uri="{BB962C8B-B14F-4D97-AF65-F5344CB8AC3E}">
        <p14:creationId xmlns:p14="http://schemas.microsoft.com/office/powerpoint/2010/main" val="19416623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85</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Counts and frequencies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863401" y="2099595"/>
            <a:ext cx="4069455" cy="3299707"/>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We can visualize this evolution over time as a line plot or with a vertical bar plot by using kind='bar’. </a:t>
            </a: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Here, we will use bars to avoid interpolating the points:</a:t>
            </a:r>
            <a:endParaRPr lang="en-US" sz="2667" kern="0" dirty="0">
              <a:solidFill>
                <a:srgbClr val="ED7D31"/>
              </a:solidFill>
              <a:latin typeface="Arial"/>
              <a:cs typeface="Arial"/>
              <a:sym typeface="Arial"/>
            </a:endParaRPr>
          </a:p>
        </p:txBody>
      </p:sp>
      <p:pic>
        <p:nvPicPr>
          <p:cNvPr id="10" name="Picture 9">
            <a:extLst>
              <a:ext uri="{FF2B5EF4-FFF2-40B4-BE49-F238E27FC236}">
                <a16:creationId xmlns:a16="http://schemas.microsoft.com/office/drawing/2014/main" id="{CEAB313B-16F3-48ED-8E7B-F4E7DC9C6FE1}"/>
              </a:ext>
            </a:extLst>
          </p:cNvPr>
          <p:cNvPicPr>
            <a:picLocks noChangeAspect="1"/>
          </p:cNvPicPr>
          <p:nvPr/>
        </p:nvPicPr>
        <p:blipFill>
          <a:blip r:embed="rId3"/>
          <a:stretch>
            <a:fillRect/>
          </a:stretch>
        </p:blipFill>
        <p:spPr>
          <a:xfrm>
            <a:off x="5618559" y="1530087"/>
            <a:ext cx="6466856" cy="4438212"/>
          </a:xfrm>
          <a:prstGeom prst="rect">
            <a:avLst/>
          </a:prstGeom>
        </p:spPr>
      </p:pic>
    </p:spTree>
    <p:extLst>
      <p:ext uri="{BB962C8B-B14F-4D97-AF65-F5344CB8AC3E}">
        <p14:creationId xmlns:p14="http://schemas.microsoft.com/office/powerpoint/2010/main" val="31300323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86</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Counts and frequencies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824086" y="1693793"/>
            <a:ext cx="10543828" cy="124754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On September 28, 2018, we can see a spike in both earthquakes and tsunamis in Indonesia; on this date a 7.5 magnitude earthquake occurred, causing a devastating tsunami:</a:t>
            </a:r>
            <a:endParaRPr lang="en-US" sz="2667" kern="0" dirty="0">
              <a:solidFill>
                <a:srgbClr val="ED7D31"/>
              </a:solidFill>
              <a:latin typeface="Arial"/>
              <a:cs typeface="Arial"/>
              <a:sym typeface="Arial"/>
            </a:endParaRPr>
          </a:p>
        </p:txBody>
      </p:sp>
      <p:pic>
        <p:nvPicPr>
          <p:cNvPr id="11" name="Picture 10">
            <a:extLst>
              <a:ext uri="{FF2B5EF4-FFF2-40B4-BE49-F238E27FC236}">
                <a16:creationId xmlns:a16="http://schemas.microsoft.com/office/drawing/2014/main" id="{67DF9FE4-9465-4089-AD20-95DC5B0F9A14}"/>
              </a:ext>
            </a:extLst>
          </p:cNvPr>
          <p:cNvPicPr>
            <a:picLocks noChangeAspect="1"/>
          </p:cNvPicPr>
          <p:nvPr/>
        </p:nvPicPr>
        <p:blipFill>
          <a:blip r:embed="rId3"/>
          <a:stretch>
            <a:fillRect/>
          </a:stretch>
        </p:blipFill>
        <p:spPr>
          <a:xfrm>
            <a:off x="938924" y="3160419"/>
            <a:ext cx="10314152" cy="2644173"/>
          </a:xfrm>
          <a:prstGeom prst="rect">
            <a:avLst/>
          </a:prstGeom>
        </p:spPr>
      </p:pic>
    </p:spTree>
    <p:extLst>
      <p:ext uri="{BB962C8B-B14F-4D97-AF65-F5344CB8AC3E}">
        <p14:creationId xmlns:p14="http://schemas.microsoft.com/office/powerpoint/2010/main" val="28213928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87</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Counts and frequencies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824086" y="1693793"/>
            <a:ext cx="10543828"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a:solidFill>
                  <a:srgbClr val="000000"/>
                </a:solidFill>
                <a:latin typeface="Arial"/>
                <a:cs typeface="Arial"/>
                <a:sym typeface="Arial"/>
              </a:rPr>
              <a:t>For illustration purposes, we will look at the seven places with the highest percentage of earthquakes accompanied by a tsunami:</a:t>
            </a:r>
            <a:endParaRPr lang="en-US" sz="2667" kern="0" dirty="0">
              <a:solidFill>
                <a:srgbClr val="ED7D31"/>
              </a:solidFill>
              <a:latin typeface="Arial"/>
              <a:cs typeface="Arial"/>
              <a:sym typeface="Arial"/>
            </a:endParaRPr>
          </a:p>
        </p:txBody>
      </p:sp>
      <p:pic>
        <p:nvPicPr>
          <p:cNvPr id="13" name="Picture 12">
            <a:extLst>
              <a:ext uri="{FF2B5EF4-FFF2-40B4-BE49-F238E27FC236}">
                <a16:creationId xmlns:a16="http://schemas.microsoft.com/office/drawing/2014/main" id="{ACF3AD44-10CE-4962-955A-A62FE48BA567}"/>
              </a:ext>
            </a:extLst>
          </p:cNvPr>
          <p:cNvPicPr>
            <a:picLocks noChangeAspect="1"/>
          </p:cNvPicPr>
          <p:nvPr/>
        </p:nvPicPr>
        <p:blipFill>
          <a:blip r:embed="rId3"/>
          <a:stretch>
            <a:fillRect/>
          </a:stretch>
        </p:blipFill>
        <p:spPr>
          <a:xfrm>
            <a:off x="2123526" y="2680648"/>
            <a:ext cx="7944945" cy="3579475"/>
          </a:xfrm>
          <a:prstGeom prst="rect">
            <a:avLst/>
          </a:prstGeom>
        </p:spPr>
      </p:pic>
    </p:spTree>
    <p:extLst>
      <p:ext uri="{BB962C8B-B14F-4D97-AF65-F5344CB8AC3E}">
        <p14:creationId xmlns:p14="http://schemas.microsoft.com/office/powerpoint/2010/main" val="22038825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88</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Counts and frequencies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824083" y="1498068"/>
            <a:ext cx="10543828"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Papua New Guinea, on the other hand, had tsunamis alongside roughly 40% of its earthquakes:</a:t>
            </a:r>
            <a:endParaRPr lang="en-US" sz="2667" kern="0" dirty="0">
              <a:solidFill>
                <a:srgbClr val="ED7D31"/>
              </a:solidFill>
              <a:latin typeface="Arial"/>
              <a:cs typeface="Arial"/>
              <a:sym typeface="Arial"/>
            </a:endParaRPr>
          </a:p>
        </p:txBody>
      </p:sp>
      <p:pic>
        <p:nvPicPr>
          <p:cNvPr id="14" name="Picture 13">
            <a:extLst>
              <a:ext uri="{FF2B5EF4-FFF2-40B4-BE49-F238E27FC236}">
                <a16:creationId xmlns:a16="http://schemas.microsoft.com/office/drawing/2014/main" id="{AB0946CD-2CE3-41E3-BA11-CA0B5934F4E2}"/>
              </a:ext>
            </a:extLst>
          </p:cNvPr>
          <p:cNvPicPr>
            <a:picLocks noChangeAspect="1"/>
          </p:cNvPicPr>
          <p:nvPr/>
        </p:nvPicPr>
        <p:blipFill>
          <a:blip r:embed="rId3"/>
          <a:stretch>
            <a:fillRect/>
          </a:stretch>
        </p:blipFill>
        <p:spPr>
          <a:xfrm>
            <a:off x="2521071" y="2480442"/>
            <a:ext cx="7149859" cy="3779681"/>
          </a:xfrm>
          <a:prstGeom prst="rect">
            <a:avLst/>
          </a:prstGeom>
        </p:spPr>
      </p:pic>
    </p:spTree>
    <p:extLst>
      <p:ext uri="{BB962C8B-B14F-4D97-AF65-F5344CB8AC3E}">
        <p14:creationId xmlns:p14="http://schemas.microsoft.com/office/powerpoint/2010/main" val="16624093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89</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Counts and frequencies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824085" y="1714568"/>
            <a:ext cx="10543828"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Now, let's use vertical bars to see which methods of measuring earthquake magnitude are most prevalent by using kind='bar':</a:t>
            </a:r>
            <a:endParaRPr lang="en-US" sz="2667" kern="0" dirty="0">
              <a:solidFill>
                <a:srgbClr val="ED7D31"/>
              </a:solidFill>
              <a:latin typeface="Arial"/>
              <a:cs typeface="Arial"/>
              <a:sym typeface="Arial"/>
            </a:endParaRPr>
          </a:p>
        </p:txBody>
      </p:sp>
      <p:pic>
        <p:nvPicPr>
          <p:cNvPr id="16" name="Picture 15">
            <a:extLst>
              <a:ext uri="{FF2B5EF4-FFF2-40B4-BE49-F238E27FC236}">
                <a16:creationId xmlns:a16="http://schemas.microsoft.com/office/drawing/2014/main" id="{05DA58C5-2470-4AE6-84AF-E7D7EE567A30}"/>
              </a:ext>
            </a:extLst>
          </p:cNvPr>
          <p:cNvPicPr>
            <a:picLocks noChangeAspect="1"/>
          </p:cNvPicPr>
          <p:nvPr/>
        </p:nvPicPr>
        <p:blipFill>
          <a:blip r:embed="rId3"/>
          <a:stretch>
            <a:fillRect/>
          </a:stretch>
        </p:blipFill>
        <p:spPr>
          <a:xfrm>
            <a:off x="1829333" y="3027856"/>
            <a:ext cx="8533335" cy="2990193"/>
          </a:xfrm>
          <a:prstGeom prst="rect">
            <a:avLst/>
          </a:prstGeom>
        </p:spPr>
      </p:pic>
    </p:spTree>
    <p:extLst>
      <p:ext uri="{BB962C8B-B14F-4D97-AF65-F5344CB8AC3E}">
        <p14:creationId xmlns:p14="http://schemas.microsoft.com/office/powerpoint/2010/main" val="4287555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9</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The basics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689227"/>
            <a:ext cx="10129096"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a:solidFill>
                  <a:srgbClr val="000000"/>
                </a:solidFill>
                <a:latin typeface="Arial"/>
                <a:cs typeface="Arial"/>
                <a:sym typeface="Arial"/>
              </a:rPr>
              <a:t>The following code gives the same output as the preceding block:</a:t>
            </a:r>
            <a:endParaRPr lang="en-US" sz="2667" kern="0" dirty="0">
              <a:solidFill>
                <a:srgbClr val="ED7D31"/>
              </a:solidFill>
              <a:latin typeface="Arial"/>
              <a:cs typeface="Arial"/>
              <a:sym typeface="Arial"/>
            </a:endParaRPr>
          </a:p>
        </p:txBody>
      </p:sp>
      <p:pic>
        <p:nvPicPr>
          <p:cNvPr id="6" name="Picture 5">
            <a:extLst>
              <a:ext uri="{FF2B5EF4-FFF2-40B4-BE49-F238E27FC236}">
                <a16:creationId xmlns:a16="http://schemas.microsoft.com/office/drawing/2014/main" id="{7FD9DF62-A3E4-4439-935B-C42CDCB41155}"/>
              </a:ext>
            </a:extLst>
          </p:cNvPr>
          <p:cNvPicPr>
            <a:picLocks noChangeAspect="1"/>
          </p:cNvPicPr>
          <p:nvPr/>
        </p:nvPicPr>
        <p:blipFill>
          <a:blip r:embed="rId3"/>
          <a:stretch>
            <a:fillRect/>
          </a:stretch>
        </p:blipFill>
        <p:spPr>
          <a:xfrm>
            <a:off x="2774440" y="2643000"/>
            <a:ext cx="6643121" cy="3377587"/>
          </a:xfrm>
          <a:prstGeom prst="rect">
            <a:avLst/>
          </a:prstGeom>
        </p:spPr>
      </p:pic>
    </p:spTree>
    <p:extLst>
      <p:ext uri="{BB962C8B-B14F-4D97-AF65-F5344CB8AC3E}">
        <p14:creationId xmlns:p14="http://schemas.microsoft.com/office/powerpoint/2010/main" val="24507936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90</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Counts and frequencies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824086" y="1391814"/>
            <a:ext cx="10543828"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It appears that ml is, by far, the most common method for measuring earthquake magnitudes:</a:t>
            </a:r>
            <a:endParaRPr lang="en-US" sz="2667" kern="0" dirty="0">
              <a:solidFill>
                <a:srgbClr val="ED7D31"/>
              </a:solidFill>
              <a:latin typeface="Arial"/>
              <a:cs typeface="Arial"/>
              <a:sym typeface="Arial"/>
            </a:endParaRPr>
          </a:p>
        </p:txBody>
      </p:sp>
      <p:pic>
        <p:nvPicPr>
          <p:cNvPr id="17" name="Picture 16">
            <a:extLst>
              <a:ext uri="{FF2B5EF4-FFF2-40B4-BE49-F238E27FC236}">
                <a16:creationId xmlns:a16="http://schemas.microsoft.com/office/drawing/2014/main" id="{D85004B6-42B0-4FE4-B810-939789ED6C01}"/>
              </a:ext>
            </a:extLst>
          </p:cNvPr>
          <p:cNvPicPr>
            <a:picLocks noChangeAspect="1"/>
          </p:cNvPicPr>
          <p:nvPr/>
        </p:nvPicPr>
        <p:blipFill>
          <a:blip r:embed="rId3"/>
          <a:stretch>
            <a:fillRect/>
          </a:stretch>
        </p:blipFill>
        <p:spPr>
          <a:xfrm>
            <a:off x="3244694" y="2382346"/>
            <a:ext cx="5702613" cy="3877777"/>
          </a:xfrm>
          <a:prstGeom prst="rect">
            <a:avLst/>
          </a:prstGeom>
        </p:spPr>
      </p:pic>
    </p:spTree>
    <p:extLst>
      <p:ext uri="{BB962C8B-B14F-4D97-AF65-F5344CB8AC3E}">
        <p14:creationId xmlns:p14="http://schemas.microsoft.com/office/powerpoint/2010/main" val="31532470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91</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Counts and frequencies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824086" y="2099597"/>
            <a:ext cx="10543828" cy="3299707"/>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Say we want to see how many earthquakes of a given magnitude there were and to distinguish them by </a:t>
            </a:r>
            <a:r>
              <a:rPr lang="en-US" sz="2667" kern="0" dirty="0" err="1">
                <a:solidFill>
                  <a:srgbClr val="000000"/>
                </a:solidFill>
                <a:latin typeface="Arial"/>
                <a:cs typeface="Arial"/>
                <a:sym typeface="Arial"/>
              </a:rPr>
              <a:t>magType</a:t>
            </a:r>
            <a:r>
              <a:rPr lang="en-US" sz="2667" kern="0" dirty="0">
                <a:solidFill>
                  <a:srgbClr val="000000"/>
                </a:solidFill>
                <a:latin typeface="Arial"/>
                <a:cs typeface="Arial"/>
                <a:sym typeface="Arial"/>
              </a:rPr>
              <a:t>.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000000"/>
                </a:solidFill>
                <a:latin typeface="Arial"/>
                <a:cs typeface="Arial"/>
                <a:sym typeface="Arial"/>
              </a:rPr>
              <a:t>This shows us a few things in a single plot:</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Which magnitudes occur most often across </a:t>
            </a:r>
            <a:r>
              <a:rPr lang="en-US" sz="2667" kern="0" dirty="0" err="1">
                <a:solidFill>
                  <a:srgbClr val="000000"/>
                </a:solidFill>
                <a:latin typeface="Arial"/>
                <a:cs typeface="Arial"/>
                <a:sym typeface="Arial"/>
              </a:rPr>
              <a:t>magType</a:t>
            </a:r>
            <a:r>
              <a:rPr lang="en-US" sz="2667" kern="0" dirty="0">
                <a:solidFill>
                  <a:srgbClr val="000000"/>
                </a:solidFill>
                <a:latin typeface="Arial"/>
                <a:cs typeface="Arial"/>
                <a:sym typeface="Arial"/>
              </a:rPr>
              <a:t>.</a:t>
            </a: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The relative ranges of magnitude that each </a:t>
            </a:r>
            <a:r>
              <a:rPr lang="en-US" sz="2667" kern="0" dirty="0" err="1">
                <a:solidFill>
                  <a:srgbClr val="000000"/>
                </a:solidFill>
                <a:latin typeface="Arial"/>
                <a:cs typeface="Arial"/>
                <a:sym typeface="Arial"/>
              </a:rPr>
              <a:t>magType</a:t>
            </a:r>
            <a:r>
              <a:rPr lang="en-US" sz="2667" kern="0" dirty="0">
                <a:solidFill>
                  <a:srgbClr val="000000"/>
                </a:solidFill>
                <a:latin typeface="Arial"/>
                <a:cs typeface="Arial"/>
                <a:sym typeface="Arial"/>
              </a:rPr>
              <a:t> yields.</a:t>
            </a: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The most common values for </a:t>
            </a:r>
            <a:r>
              <a:rPr lang="en-US" sz="2667" kern="0" dirty="0" err="1">
                <a:solidFill>
                  <a:srgbClr val="000000"/>
                </a:solidFill>
                <a:latin typeface="Arial"/>
                <a:cs typeface="Arial"/>
                <a:sym typeface="Arial"/>
              </a:rPr>
              <a:t>magType</a:t>
            </a:r>
            <a:r>
              <a:rPr lang="en-US" sz="2667" kern="0" dirty="0">
                <a:solidFill>
                  <a:srgbClr val="000000"/>
                </a:solidFill>
                <a:latin typeface="Arial"/>
                <a:cs typeface="Arial"/>
                <a:sym typeface="Arial"/>
              </a:rPr>
              <a:t>.</a:t>
            </a:r>
            <a:endParaRPr lang="en-US" sz="2667" kern="0" dirty="0">
              <a:solidFill>
                <a:srgbClr val="ED7D31"/>
              </a:solidFill>
              <a:latin typeface="Arial"/>
              <a:cs typeface="Arial"/>
              <a:sym typeface="Arial"/>
            </a:endParaRPr>
          </a:p>
        </p:txBody>
      </p:sp>
    </p:spTree>
    <p:extLst>
      <p:ext uri="{BB962C8B-B14F-4D97-AF65-F5344CB8AC3E}">
        <p14:creationId xmlns:p14="http://schemas.microsoft.com/office/powerpoint/2010/main" val="33819797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92</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Counts and frequencies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824086" y="1878167"/>
            <a:ext cx="10543828" cy="124754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a:solidFill>
                  <a:srgbClr val="000000"/>
                </a:solidFill>
                <a:latin typeface="Arial"/>
                <a:cs typeface="Arial"/>
                <a:sym typeface="Arial"/>
              </a:rPr>
              <a:t>Next, we will need to create a pivot table with the magnitude in the index and the magnitude type along the columns; we will count the number of earthquakes for the values:</a:t>
            </a:r>
            <a:endParaRPr lang="en-US" sz="2667" kern="0" dirty="0">
              <a:solidFill>
                <a:srgbClr val="ED7D31"/>
              </a:solidFill>
              <a:latin typeface="Arial"/>
              <a:cs typeface="Arial"/>
              <a:sym typeface="Arial"/>
            </a:endParaRPr>
          </a:p>
        </p:txBody>
      </p:sp>
      <p:pic>
        <p:nvPicPr>
          <p:cNvPr id="19" name="Picture 18">
            <a:extLst>
              <a:ext uri="{FF2B5EF4-FFF2-40B4-BE49-F238E27FC236}">
                <a16:creationId xmlns:a16="http://schemas.microsoft.com/office/drawing/2014/main" id="{915011BC-A953-4251-A7E9-1212B7038012}"/>
              </a:ext>
            </a:extLst>
          </p:cNvPr>
          <p:cNvPicPr>
            <a:picLocks noChangeAspect="1"/>
          </p:cNvPicPr>
          <p:nvPr/>
        </p:nvPicPr>
        <p:blipFill>
          <a:blip r:embed="rId3"/>
          <a:stretch>
            <a:fillRect/>
          </a:stretch>
        </p:blipFill>
        <p:spPr>
          <a:xfrm>
            <a:off x="2698749" y="3194220"/>
            <a:ext cx="6794500" cy="2997200"/>
          </a:xfrm>
          <a:prstGeom prst="rect">
            <a:avLst/>
          </a:prstGeom>
        </p:spPr>
      </p:pic>
    </p:spTree>
    <p:extLst>
      <p:ext uri="{BB962C8B-B14F-4D97-AF65-F5344CB8AC3E}">
        <p14:creationId xmlns:p14="http://schemas.microsoft.com/office/powerpoint/2010/main" val="6579793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93</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Counts and frequencies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824086" y="2017255"/>
            <a:ext cx="10543828"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Once we have the pivot table, we can create a stacked bar plot by passing in stacked=True when plotting:</a:t>
            </a:r>
            <a:endParaRPr lang="en-US" sz="2667" kern="0" dirty="0">
              <a:solidFill>
                <a:srgbClr val="ED7D31"/>
              </a:solidFill>
              <a:latin typeface="Arial"/>
              <a:cs typeface="Arial"/>
              <a:sym typeface="Arial"/>
            </a:endParaRPr>
          </a:p>
        </p:txBody>
      </p:sp>
      <p:pic>
        <p:nvPicPr>
          <p:cNvPr id="21" name="Picture 20">
            <a:extLst>
              <a:ext uri="{FF2B5EF4-FFF2-40B4-BE49-F238E27FC236}">
                <a16:creationId xmlns:a16="http://schemas.microsoft.com/office/drawing/2014/main" id="{2632CF02-38CF-4E52-B88E-64E0111A7F7E}"/>
              </a:ext>
            </a:extLst>
          </p:cNvPr>
          <p:cNvPicPr>
            <a:picLocks noChangeAspect="1"/>
          </p:cNvPicPr>
          <p:nvPr/>
        </p:nvPicPr>
        <p:blipFill>
          <a:blip r:embed="rId3"/>
          <a:stretch>
            <a:fillRect/>
          </a:stretch>
        </p:blipFill>
        <p:spPr>
          <a:xfrm>
            <a:off x="860419" y="3153105"/>
            <a:ext cx="10471163" cy="2509281"/>
          </a:xfrm>
          <a:prstGeom prst="rect">
            <a:avLst/>
          </a:prstGeom>
        </p:spPr>
      </p:pic>
    </p:spTree>
    <p:extLst>
      <p:ext uri="{BB962C8B-B14F-4D97-AF65-F5344CB8AC3E}">
        <p14:creationId xmlns:p14="http://schemas.microsoft.com/office/powerpoint/2010/main" val="27721602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94</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Counts and frequencies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866128" y="2129364"/>
            <a:ext cx="4290949" cy="2889275"/>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This results in the following plot, which shows that most of the earthquakes are measured with the ml magnitude type and have magnitudes below four:</a:t>
            </a:r>
            <a:endParaRPr lang="en-US" sz="2667" kern="0" dirty="0">
              <a:solidFill>
                <a:srgbClr val="ED7D31"/>
              </a:solidFill>
              <a:latin typeface="Arial"/>
              <a:cs typeface="Arial"/>
              <a:sym typeface="Arial"/>
            </a:endParaRPr>
          </a:p>
        </p:txBody>
      </p:sp>
      <p:pic>
        <p:nvPicPr>
          <p:cNvPr id="22" name="Picture 21">
            <a:extLst>
              <a:ext uri="{FF2B5EF4-FFF2-40B4-BE49-F238E27FC236}">
                <a16:creationId xmlns:a16="http://schemas.microsoft.com/office/drawing/2014/main" id="{A41986D2-21E2-40FD-80C2-E129853659A7}"/>
              </a:ext>
            </a:extLst>
          </p:cNvPr>
          <p:cNvPicPr>
            <a:picLocks noChangeAspect="1"/>
          </p:cNvPicPr>
          <p:nvPr/>
        </p:nvPicPr>
        <p:blipFill>
          <a:blip r:embed="rId3"/>
          <a:stretch>
            <a:fillRect/>
          </a:stretch>
        </p:blipFill>
        <p:spPr>
          <a:xfrm>
            <a:off x="5627079" y="1684588"/>
            <a:ext cx="6482768" cy="4425427"/>
          </a:xfrm>
          <a:prstGeom prst="rect">
            <a:avLst/>
          </a:prstGeom>
        </p:spPr>
      </p:pic>
    </p:spTree>
    <p:extLst>
      <p:ext uri="{BB962C8B-B14F-4D97-AF65-F5344CB8AC3E}">
        <p14:creationId xmlns:p14="http://schemas.microsoft.com/office/powerpoint/2010/main" val="34685135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95</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Counts and frequencies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699325" y="1395988"/>
            <a:ext cx="10793348" cy="124754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 Rather than showing the count of earthquakes for each combination of magnitude and </a:t>
            </a:r>
            <a:r>
              <a:rPr lang="en-US" sz="2667" kern="0" dirty="0" err="1">
                <a:solidFill>
                  <a:srgbClr val="000000"/>
                </a:solidFill>
                <a:latin typeface="Arial"/>
                <a:cs typeface="Arial"/>
                <a:sym typeface="Arial"/>
              </a:rPr>
              <a:t>magType</a:t>
            </a:r>
            <a:r>
              <a:rPr lang="en-US" sz="2667" kern="0" dirty="0">
                <a:solidFill>
                  <a:srgbClr val="000000"/>
                </a:solidFill>
                <a:latin typeface="Arial"/>
                <a:cs typeface="Arial"/>
                <a:sym typeface="Arial"/>
              </a:rPr>
              <a:t>, we will show what percentage of earthquakes of a given magnitude used each </a:t>
            </a:r>
            <a:r>
              <a:rPr lang="en-US" sz="2667" kern="0" dirty="0" err="1">
                <a:solidFill>
                  <a:srgbClr val="000000"/>
                </a:solidFill>
                <a:latin typeface="Arial"/>
                <a:cs typeface="Arial"/>
                <a:sym typeface="Arial"/>
              </a:rPr>
              <a:t>magType</a:t>
            </a:r>
            <a:r>
              <a:rPr lang="en-US" sz="2667" kern="0" dirty="0">
                <a:solidFill>
                  <a:srgbClr val="000000"/>
                </a:solidFill>
                <a:latin typeface="Arial"/>
                <a:cs typeface="Arial"/>
                <a:sym typeface="Arial"/>
              </a:rPr>
              <a:t>:</a:t>
            </a:r>
            <a:endParaRPr lang="en-US" sz="2667" kern="0" dirty="0">
              <a:solidFill>
                <a:srgbClr val="ED7D31"/>
              </a:solidFill>
              <a:latin typeface="Arial"/>
              <a:cs typeface="Arial"/>
              <a:sym typeface="Arial"/>
            </a:endParaRPr>
          </a:p>
        </p:txBody>
      </p:sp>
      <p:pic>
        <p:nvPicPr>
          <p:cNvPr id="24" name="Picture 23">
            <a:extLst>
              <a:ext uri="{FF2B5EF4-FFF2-40B4-BE49-F238E27FC236}">
                <a16:creationId xmlns:a16="http://schemas.microsoft.com/office/drawing/2014/main" id="{DDAB4501-03ED-4218-AA06-9F7A73948B60}"/>
              </a:ext>
            </a:extLst>
          </p:cNvPr>
          <p:cNvPicPr>
            <a:picLocks noChangeAspect="1"/>
          </p:cNvPicPr>
          <p:nvPr/>
        </p:nvPicPr>
        <p:blipFill>
          <a:blip r:embed="rId3"/>
          <a:stretch>
            <a:fillRect/>
          </a:stretch>
        </p:blipFill>
        <p:spPr>
          <a:xfrm>
            <a:off x="1651110" y="2801064"/>
            <a:ext cx="8889780" cy="3459059"/>
          </a:xfrm>
          <a:prstGeom prst="rect">
            <a:avLst/>
          </a:prstGeom>
        </p:spPr>
      </p:pic>
    </p:spTree>
    <p:extLst>
      <p:ext uri="{BB962C8B-B14F-4D97-AF65-F5344CB8AC3E}">
        <p14:creationId xmlns:p14="http://schemas.microsoft.com/office/powerpoint/2010/main" val="1265081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96</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Counts and frequencies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699325" y="1395988"/>
            <a:ext cx="10793348"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a:solidFill>
                  <a:srgbClr val="000000"/>
                </a:solidFill>
                <a:latin typeface="Arial"/>
                <a:cs typeface="Arial"/>
                <a:sym typeface="Arial"/>
              </a:rPr>
              <a:t>Now, we can easily see that mww yields higher magnitudes and that ml appears to be spread across the lower end of the spectrum:</a:t>
            </a:r>
            <a:endParaRPr lang="en-US" sz="2667" kern="0" dirty="0">
              <a:solidFill>
                <a:srgbClr val="ED7D31"/>
              </a:solidFill>
              <a:latin typeface="Arial"/>
              <a:cs typeface="Arial"/>
              <a:sym typeface="Arial"/>
            </a:endParaRPr>
          </a:p>
        </p:txBody>
      </p:sp>
      <p:pic>
        <p:nvPicPr>
          <p:cNvPr id="25" name="Picture 24">
            <a:extLst>
              <a:ext uri="{FF2B5EF4-FFF2-40B4-BE49-F238E27FC236}">
                <a16:creationId xmlns:a16="http://schemas.microsoft.com/office/drawing/2014/main" id="{1CAB5B21-9912-4A69-A313-02418E056B12}"/>
              </a:ext>
            </a:extLst>
          </p:cNvPr>
          <p:cNvPicPr>
            <a:picLocks noChangeAspect="1"/>
          </p:cNvPicPr>
          <p:nvPr/>
        </p:nvPicPr>
        <p:blipFill>
          <a:blip r:embed="rId3"/>
          <a:stretch>
            <a:fillRect/>
          </a:stretch>
        </p:blipFill>
        <p:spPr>
          <a:xfrm>
            <a:off x="2031997" y="2390695"/>
            <a:ext cx="8128000" cy="3862031"/>
          </a:xfrm>
          <a:prstGeom prst="rect">
            <a:avLst/>
          </a:prstGeom>
        </p:spPr>
      </p:pic>
    </p:spTree>
    <p:extLst>
      <p:ext uri="{BB962C8B-B14F-4D97-AF65-F5344CB8AC3E}">
        <p14:creationId xmlns:p14="http://schemas.microsoft.com/office/powerpoint/2010/main" val="23218110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97</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Counts and frequencies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699325" y="1395988"/>
            <a:ext cx="10793348"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a:solidFill>
                  <a:srgbClr val="000000"/>
                </a:solidFill>
                <a:latin typeface="Arial"/>
                <a:cs typeface="Arial"/>
                <a:sym typeface="Arial"/>
              </a:rPr>
              <a:t>Let's revisit the frequency of a tsunami accompanying an earthquake plot, but rather than use grouped bars, we will stack them:</a:t>
            </a:r>
            <a:endParaRPr lang="en-US" sz="2667" kern="0" dirty="0">
              <a:solidFill>
                <a:srgbClr val="ED7D31"/>
              </a:solidFill>
              <a:latin typeface="Arial"/>
              <a:cs typeface="Arial"/>
              <a:sym typeface="Arial"/>
            </a:endParaRPr>
          </a:p>
        </p:txBody>
      </p:sp>
      <p:pic>
        <p:nvPicPr>
          <p:cNvPr id="3" name="Picture 2">
            <a:extLst>
              <a:ext uri="{FF2B5EF4-FFF2-40B4-BE49-F238E27FC236}">
                <a16:creationId xmlns:a16="http://schemas.microsoft.com/office/drawing/2014/main" id="{9DB0B4A5-6008-4EFF-AB11-F6150D659762}"/>
              </a:ext>
            </a:extLst>
          </p:cNvPr>
          <p:cNvPicPr>
            <a:picLocks noChangeAspect="1"/>
          </p:cNvPicPr>
          <p:nvPr/>
        </p:nvPicPr>
        <p:blipFill>
          <a:blip r:embed="rId3"/>
          <a:stretch>
            <a:fillRect/>
          </a:stretch>
        </p:blipFill>
        <p:spPr>
          <a:xfrm>
            <a:off x="2425482" y="2390695"/>
            <a:ext cx="7341037" cy="3856492"/>
          </a:xfrm>
          <a:prstGeom prst="rect">
            <a:avLst/>
          </a:prstGeom>
        </p:spPr>
      </p:pic>
    </p:spTree>
    <p:extLst>
      <p:ext uri="{BB962C8B-B14F-4D97-AF65-F5344CB8AC3E}">
        <p14:creationId xmlns:p14="http://schemas.microsoft.com/office/powerpoint/2010/main" val="25333611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98</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Counts and frequencies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699325" y="1395988"/>
            <a:ext cx="10793348"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a:solidFill>
                  <a:srgbClr val="000000"/>
                </a:solidFill>
                <a:latin typeface="Arial"/>
                <a:cs typeface="Arial"/>
                <a:sym typeface="Arial"/>
              </a:rPr>
              <a:t>This stacked bar plot makes it very easy for us to compare the frequencies of tsunamis across different places:</a:t>
            </a:r>
            <a:endParaRPr lang="en-US" sz="2667" kern="0" dirty="0">
              <a:solidFill>
                <a:srgbClr val="ED7D31"/>
              </a:solidFill>
              <a:latin typeface="Arial"/>
              <a:cs typeface="Arial"/>
              <a:sym typeface="Arial"/>
            </a:endParaRPr>
          </a:p>
        </p:txBody>
      </p:sp>
      <p:pic>
        <p:nvPicPr>
          <p:cNvPr id="6" name="Picture 5">
            <a:extLst>
              <a:ext uri="{FF2B5EF4-FFF2-40B4-BE49-F238E27FC236}">
                <a16:creationId xmlns:a16="http://schemas.microsoft.com/office/drawing/2014/main" id="{80056335-42A9-48DF-B7DD-228E72A9A412}"/>
              </a:ext>
            </a:extLst>
          </p:cNvPr>
          <p:cNvPicPr>
            <a:picLocks noChangeAspect="1"/>
          </p:cNvPicPr>
          <p:nvPr/>
        </p:nvPicPr>
        <p:blipFill>
          <a:blip r:embed="rId3"/>
          <a:stretch>
            <a:fillRect/>
          </a:stretch>
        </p:blipFill>
        <p:spPr>
          <a:xfrm>
            <a:off x="2424383" y="2349133"/>
            <a:ext cx="7343228" cy="3880784"/>
          </a:xfrm>
          <a:prstGeom prst="rect">
            <a:avLst/>
          </a:prstGeom>
        </p:spPr>
      </p:pic>
    </p:spTree>
    <p:extLst>
      <p:ext uri="{BB962C8B-B14F-4D97-AF65-F5344CB8AC3E}">
        <p14:creationId xmlns:p14="http://schemas.microsoft.com/office/powerpoint/2010/main" val="808513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99</a:t>
            </a:fld>
            <a:endParaRPr kern="0" dirty="0">
              <a:solidFill>
                <a:srgbClr val="FFFFFF"/>
              </a:solidFill>
              <a:latin typeface="Calibri Light"/>
              <a:cs typeface="Calibri Light"/>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695152"/>
            <a:ext cx="10129096" cy="919120"/>
          </a:xfrm>
          <a:prstGeom prst="rect">
            <a:avLst/>
          </a:prstGeom>
        </p:spPr>
        <p:txBody>
          <a:bodyPr vert="horz" wrap="square" lIns="0" tIns="16087" rIns="0" bIns="0" rtlCol="0">
            <a:spAutoFit/>
          </a:bodyPr>
          <a:lstStyle/>
          <a:p>
            <a:pPr algn="ctr" defTabSz="1219170">
              <a:buClr>
                <a:srgbClr val="000000"/>
              </a:buClr>
              <a:defRPr/>
            </a:pPr>
            <a:r>
              <a:rPr lang="en-US" sz="5867" b="1" kern="0" dirty="0">
                <a:solidFill>
                  <a:srgbClr val="ED7D31"/>
                </a:solidFill>
                <a:latin typeface="Arial"/>
                <a:cs typeface="Arial"/>
                <a:sym typeface="Arial"/>
              </a:rPr>
              <a:t>"Complete Exercises"</a:t>
            </a:r>
          </a:p>
        </p:txBody>
      </p:sp>
    </p:spTree>
    <p:extLst>
      <p:ext uri="{BB962C8B-B14F-4D97-AF65-F5344CB8AC3E}">
        <p14:creationId xmlns:p14="http://schemas.microsoft.com/office/powerpoint/2010/main" val="40073045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ersonalizado 1">
      <a:majorFont>
        <a:latin typeface="Times New Roman"/>
        <a:ea typeface=""/>
        <a:cs typeface=""/>
      </a:majorFont>
      <a:minorFont>
        <a:latin typeface="Palatino Linotyp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2829</TotalTime>
  <Words>9966</Words>
  <Application>Microsoft Office PowerPoint</Application>
  <PresentationFormat>Widescreen</PresentationFormat>
  <Paragraphs>607</Paragraphs>
  <Slides>100</Slides>
  <Notes>100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100</vt:i4>
      </vt:variant>
    </vt:vector>
  </HeadingPairs>
  <TitlesOfParts>
    <vt:vector size="111" baseType="lpstr">
      <vt:lpstr>Arial</vt:lpstr>
      <vt:lpstr>Calibri</vt:lpstr>
      <vt:lpstr>Calibri Light</vt:lpstr>
      <vt:lpstr>Gill Sans</vt:lpstr>
      <vt:lpstr>Gill Sans MT Condensed</vt:lpstr>
      <vt:lpstr>Palatino Linotype</vt:lpstr>
      <vt:lpstr>Poppins Bold</vt:lpstr>
      <vt:lpstr>Times New Roman</vt:lpstr>
      <vt:lpstr>walsheim</vt:lpstr>
      <vt:lpstr>Office Theme</vt:lpstr>
      <vt:lpstr>2_Tema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Ernesto Lee</dc:creator>
  <cp:lastModifiedBy>Ernesto Lee</cp:lastModifiedBy>
  <cp:revision>6</cp:revision>
  <dcterms:created xsi:type="dcterms:W3CDTF">2022-01-07T21:10:16Z</dcterms:created>
  <dcterms:modified xsi:type="dcterms:W3CDTF">2022-01-09T20:19:57Z</dcterms:modified>
</cp:coreProperties>
</file>